
<file path=[Content_Types].xml><?xml version="1.0" encoding="utf-8"?>
<Types xmlns="http://schemas.openxmlformats.org/package/2006/content-types">
  <Default Extension="png" ContentType="image/png"/>
  <Default Extension="jpeg" ContentType="image/jpeg"/>
  <Default Extension="htm" ContentType="application/xhtml+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8.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77" r:id="rId3"/>
    <p:sldId id="275" r:id="rId4"/>
    <p:sldId id="288" r:id="rId5"/>
    <p:sldId id="299" r:id="rId6"/>
    <p:sldId id="327" r:id="rId7"/>
    <p:sldId id="328" r:id="rId8"/>
    <p:sldId id="329" r:id="rId9"/>
    <p:sldId id="333" r:id="rId10"/>
    <p:sldId id="330" r:id="rId11"/>
    <p:sldId id="336" r:id="rId12"/>
    <p:sldId id="334" r:id="rId13"/>
    <p:sldId id="331" r:id="rId14"/>
    <p:sldId id="305" r:id="rId15"/>
    <p:sldId id="337" r:id="rId16"/>
    <p:sldId id="338" r:id="rId17"/>
    <p:sldId id="339" r:id="rId18"/>
    <p:sldId id="340" r:id="rId19"/>
    <p:sldId id="311" r:id="rId20"/>
    <p:sldId id="341" r:id="rId21"/>
    <p:sldId id="342" r:id="rId22"/>
    <p:sldId id="343" r:id="rId23"/>
    <p:sldId id="344" r:id="rId24"/>
    <p:sldId id="316" r:id="rId25"/>
    <p:sldId id="345" r:id="rId26"/>
    <p:sldId id="325" r:id="rId27"/>
    <p:sldId id="291" r:id="rId28"/>
  </p:sldIdLst>
  <p:sldSz cx="6858000" cy="9144000" type="screen4x3"/>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94632" autoAdjust="0"/>
  </p:normalViewPr>
  <p:slideViewPr>
    <p:cSldViewPr>
      <p:cViewPr varScale="1">
        <p:scale>
          <a:sx n="27" d="100"/>
          <a:sy n="27" d="100"/>
        </p:scale>
        <p:origin x="444" y="60"/>
      </p:cViewPr>
      <p:guideLst>
        <p:guide orient="horz" pos="2880"/>
        <p:guide pos="2160"/>
      </p:guideLst>
    </p:cSldViewPr>
  </p:slideViewPr>
  <p:outlineViewPr>
    <p:cViewPr>
      <p:scale>
        <a:sx n="33" d="100"/>
        <a:sy n="33" d="100"/>
      </p:scale>
      <p:origin x="0" y="631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0695"/>
          </a:xfrm>
          <a:prstGeom prst="rect">
            <a:avLst/>
          </a:prstGeom>
        </p:spPr>
        <p:txBody>
          <a:bodyPr vert="horz" lIns="92025" tIns="46013" rIns="92025" bIns="46013" rtlCol="0"/>
          <a:lstStyle>
            <a:lvl1pPr algn="l">
              <a:defRPr sz="1200"/>
            </a:lvl1pPr>
          </a:lstStyle>
          <a:p>
            <a:endParaRPr lang="fr-BE"/>
          </a:p>
        </p:txBody>
      </p:sp>
      <p:sp>
        <p:nvSpPr>
          <p:cNvPr id="3" name="Espace réservé de la date 2"/>
          <p:cNvSpPr>
            <a:spLocks noGrp="1"/>
          </p:cNvSpPr>
          <p:nvPr>
            <p:ph type="dt" idx="1"/>
          </p:nvPr>
        </p:nvSpPr>
        <p:spPr>
          <a:xfrm>
            <a:off x="3902597" y="0"/>
            <a:ext cx="2985558" cy="500695"/>
          </a:xfrm>
          <a:prstGeom prst="rect">
            <a:avLst/>
          </a:prstGeom>
        </p:spPr>
        <p:txBody>
          <a:bodyPr vert="horz" lIns="92025" tIns="46013" rIns="92025" bIns="46013" rtlCol="0"/>
          <a:lstStyle>
            <a:lvl1pPr algn="r">
              <a:defRPr sz="1200"/>
            </a:lvl1pPr>
          </a:lstStyle>
          <a:p>
            <a:fld id="{730EB97A-D19F-439A-8D6A-74C616EE6588}" type="datetimeFigureOut">
              <a:rPr lang="fr-BE" smtClean="0"/>
              <a:t>12-12-19</a:t>
            </a:fld>
            <a:endParaRPr lang="fr-BE"/>
          </a:p>
        </p:txBody>
      </p:sp>
      <p:sp>
        <p:nvSpPr>
          <p:cNvPr id="4" name="Espace réservé de l'image des diapositives 3"/>
          <p:cNvSpPr>
            <a:spLocks noGrp="1" noRot="1" noChangeAspect="1"/>
          </p:cNvSpPr>
          <p:nvPr>
            <p:ph type="sldImg" idx="2"/>
          </p:nvPr>
        </p:nvSpPr>
        <p:spPr>
          <a:xfrm>
            <a:off x="2036763" y="752475"/>
            <a:ext cx="2816225" cy="3757613"/>
          </a:xfrm>
          <a:prstGeom prst="rect">
            <a:avLst/>
          </a:prstGeom>
          <a:noFill/>
          <a:ln w="12700">
            <a:solidFill>
              <a:prstClr val="black"/>
            </a:solidFill>
          </a:ln>
        </p:spPr>
        <p:txBody>
          <a:bodyPr vert="horz" lIns="92025" tIns="46013" rIns="92025" bIns="46013" rtlCol="0" anchor="ctr"/>
          <a:lstStyle/>
          <a:p>
            <a:endParaRPr lang="fr-BE"/>
          </a:p>
        </p:txBody>
      </p:sp>
      <p:sp>
        <p:nvSpPr>
          <p:cNvPr id="5" name="Espace réservé des commentaires 4"/>
          <p:cNvSpPr>
            <a:spLocks noGrp="1"/>
          </p:cNvSpPr>
          <p:nvPr>
            <p:ph type="body" sz="quarter" idx="3"/>
          </p:nvPr>
        </p:nvSpPr>
        <p:spPr>
          <a:xfrm>
            <a:off x="688975" y="4760597"/>
            <a:ext cx="5511800" cy="4509450"/>
          </a:xfrm>
          <a:prstGeom prst="rect">
            <a:avLst/>
          </a:prstGeom>
        </p:spPr>
        <p:txBody>
          <a:bodyPr vert="horz" lIns="92025" tIns="46013" rIns="92025" bIns="46013"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9519594"/>
            <a:ext cx="2985558" cy="500694"/>
          </a:xfrm>
          <a:prstGeom prst="rect">
            <a:avLst/>
          </a:prstGeom>
        </p:spPr>
        <p:txBody>
          <a:bodyPr vert="horz" lIns="92025" tIns="46013" rIns="92025" bIns="46013"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902597" y="9519594"/>
            <a:ext cx="2985558" cy="500694"/>
          </a:xfrm>
          <a:prstGeom prst="rect">
            <a:avLst/>
          </a:prstGeom>
        </p:spPr>
        <p:txBody>
          <a:bodyPr vert="horz" lIns="92025" tIns="46013" rIns="92025" bIns="46013" rtlCol="0" anchor="b"/>
          <a:lstStyle>
            <a:lvl1pPr algn="r">
              <a:defRPr sz="1200"/>
            </a:lvl1pPr>
          </a:lstStyle>
          <a:p>
            <a:fld id="{3A819257-75BE-4CEB-BCBE-5C5933A41A60}" type="slidenum">
              <a:rPr lang="fr-BE" smtClean="0"/>
              <a:t>‹N°›</a:t>
            </a:fld>
            <a:endParaRPr lang="fr-BE"/>
          </a:p>
        </p:txBody>
      </p:sp>
    </p:spTree>
    <p:extLst>
      <p:ext uri="{BB962C8B-B14F-4D97-AF65-F5344CB8AC3E}">
        <p14:creationId xmlns:p14="http://schemas.microsoft.com/office/powerpoint/2010/main" val="3133561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A819257-75BE-4CEB-BCBE-5C5933A41A60}" type="slidenum">
              <a:rPr lang="fr-BE" smtClean="0"/>
              <a:t>12</a:t>
            </a:fld>
            <a:endParaRPr lang="fr-BE"/>
          </a:p>
        </p:txBody>
      </p:sp>
    </p:spTree>
    <p:extLst>
      <p:ext uri="{BB962C8B-B14F-4D97-AF65-F5344CB8AC3E}">
        <p14:creationId xmlns:p14="http://schemas.microsoft.com/office/powerpoint/2010/main" val="72143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A819257-75BE-4CEB-BCBE-5C5933A41A60}" type="slidenum">
              <a:rPr lang="fr-BE" smtClean="0"/>
              <a:t>26</a:t>
            </a:fld>
            <a:endParaRPr lang="fr-BE"/>
          </a:p>
        </p:txBody>
      </p:sp>
    </p:spTree>
    <p:extLst>
      <p:ext uri="{BB962C8B-B14F-4D97-AF65-F5344CB8AC3E}">
        <p14:creationId xmlns:p14="http://schemas.microsoft.com/office/powerpoint/2010/main" val="361832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smtClean="0"/>
              <a:t>Modifiez le style du titre</a:t>
            </a:r>
            <a:endParaRPr lang="fr-BE"/>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F7E83059-A5F3-473C-99D8-0E7695E8A358}" type="datetime1">
              <a:rPr lang="fr-BE" smtClean="0"/>
              <a:t>12-12-19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116688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6EF5059-9990-41B9-B7EA-AB450E97D56F}" type="datetime1">
              <a:rPr lang="fr-BE" smtClean="0"/>
              <a:t>12-12-19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100337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C232F1C7-02BA-48C8-A6C7-F12990BFB4B3}" type="datetime1">
              <a:rPr lang="fr-BE" smtClean="0"/>
              <a:t>12-12-19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156466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D3EC9A89-B7B3-44D9-A695-C27930701C84}" type="datetime1">
              <a:rPr lang="fr-BE" smtClean="0"/>
              <a:t>12-12-19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329334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A563065E-5DA8-4FBE-A0DF-28BD66370D8B}" type="datetime1">
              <a:rPr lang="fr-BE" smtClean="0"/>
              <a:t>12-12-19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113796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CD5124DD-FF4C-4299-94DA-AE2646CE7C19}" type="datetime1">
              <a:rPr lang="fr-BE" smtClean="0"/>
              <a:t>12-12-19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356486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78F7FA-E125-48CA-BF9C-8F6873E4B559}" type="datetime1">
              <a:rPr lang="fr-BE" smtClean="0"/>
              <a:t>12-12-19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143309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AA48050B-7991-4D65-A994-01DF4BAAC93D}" type="datetime1">
              <a:rPr lang="fr-BE" smtClean="0"/>
              <a:t>12-12-19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729391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3F475E9-3124-46F2-A829-0D368B311E1E}" type="datetime1">
              <a:rPr lang="fr-BE" smtClean="0"/>
              <a:t>12-12-19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416973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5B247D4-F309-4CA6-8099-B39E78AAA71A}" type="datetime1">
              <a:rPr lang="fr-BE" smtClean="0"/>
              <a:t>12-12-19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122872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FB47CCB-60A9-41AA-8041-2D8FD16A352D}" type="datetime1">
              <a:rPr lang="fr-BE" smtClean="0"/>
              <a:t>12-12-19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0D82E2B-1F72-46FB-A825-F49399744D41}" type="slidenum">
              <a:rPr lang="fr-BE" smtClean="0"/>
              <a:t>‹N°›</a:t>
            </a:fld>
            <a:endParaRPr lang="fr-BE"/>
          </a:p>
        </p:txBody>
      </p:sp>
    </p:spTree>
    <p:extLst>
      <p:ext uri="{BB962C8B-B14F-4D97-AF65-F5344CB8AC3E}">
        <p14:creationId xmlns:p14="http://schemas.microsoft.com/office/powerpoint/2010/main" val="369524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A3060CD-AE06-4583-8AFB-EEEE3DEBD7D0}" type="datetime1">
              <a:rPr lang="fr-BE" smtClean="0"/>
              <a:t>12-12-19</a:t>
            </a:fld>
            <a:endParaRPr lang="fr-BE"/>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0D82E2B-1F72-46FB-A825-F49399744D41}" type="slidenum">
              <a:rPr lang="fr-BE" smtClean="0"/>
              <a:t>‹N°›</a:t>
            </a:fld>
            <a:endParaRPr lang="fr-BE"/>
          </a:p>
        </p:txBody>
      </p:sp>
    </p:spTree>
    <p:extLst>
      <p:ext uri="{BB962C8B-B14F-4D97-AF65-F5344CB8AC3E}">
        <p14:creationId xmlns:p14="http://schemas.microsoft.com/office/powerpoint/2010/main" val="1832551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hyperlink" Target="https://fr.wikipedia.org/wiki/Pinh%C3%A3o_(Alij%C3%B3)" TargetMode="External"/><Relationship Id="rId2" Type="http://schemas.openxmlformats.org/officeDocument/2006/relationships/hyperlink" Target="https://fr.wikipedia.org/wiki/Peso_da_R%C3%A9gua" TargetMode="External"/><Relationship Id="rId1" Type="http://schemas.openxmlformats.org/officeDocument/2006/relationships/slideLayout" Target="../slideLayouts/slideLayout2.xml"/><Relationship Id="rId4" Type="http://schemas.openxmlformats.org/officeDocument/2006/relationships/hyperlink" Target="https://fr.wikipedia.org/wiki/Alij%C3%B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hyperlink" Target="https://fr.wikipedia.org/wiki/Rabelo" TargetMode="External"/><Relationship Id="rId13" Type="http://schemas.openxmlformats.org/officeDocument/2006/relationships/image" Target="../media/image9.jpeg"/><Relationship Id="rId3" Type="http://schemas.openxmlformats.org/officeDocument/2006/relationships/hyperlink" Target="https://fr.wikipedia.org/wiki/1703" TargetMode="External"/><Relationship Id="rId7" Type="http://schemas.openxmlformats.org/officeDocument/2006/relationships/hyperlink" Target="https://fr.wikipedia.org/wiki/Appellation_d'origine_prot%C3%A9g%C3%A9e" TargetMode="External"/><Relationship Id="rId12" Type="http://schemas.openxmlformats.org/officeDocument/2006/relationships/hyperlink" Target="https://fr.wikipedia.org/wiki/Taylor's_Port" TargetMode="External"/><Relationship Id="rId2" Type="http://schemas.openxmlformats.org/officeDocument/2006/relationships/hyperlink" Target="https://fr.wikipedia.org/wiki/Trait%C3%A9_de_Methuen" TargetMode="External"/><Relationship Id="rId1" Type="http://schemas.openxmlformats.org/officeDocument/2006/relationships/slideLayout" Target="../slideLayouts/slideLayout2.xml"/><Relationship Id="rId6" Type="http://schemas.openxmlformats.org/officeDocument/2006/relationships/hyperlink" Target="https://fr.wikipedia.org/wiki/1756" TargetMode="External"/><Relationship Id="rId11" Type="http://schemas.openxmlformats.org/officeDocument/2006/relationships/hyperlink" Target="https://fr.wikipedia.org/wiki/Ferreira_(porto)" TargetMode="External"/><Relationship Id="rId5" Type="http://schemas.openxmlformats.org/officeDocument/2006/relationships/hyperlink" Target="https://fr.wikipedia.org/wiki/Sebasti%C3%A3o_Jos%C3%A9_de_Carvalho_e_Melo" TargetMode="External"/><Relationship Id="rId10" Type="http://schemas.openxmlformats.org/officeDocument/2006/relationships/hyperlink" Target="https://fr.wikipedia.org/wiki/Royaume-Uni" TargetMode="External"/><Relationship Id="rId4" Type="http://schemas.openxmlformats.org/officeDocument/2006/relationships/hyperlink" Target="https://fr.wikipedia.org/w/index.php?title=Jean_Beardsley&amp;action=edit&amp;redlink=1" TargetMode="External"/><Relationship Id="rId9" Type="http://schemas.openxmlformats.org/officeDocument/2006/relationships/hyperlink" Target="https://fr.wikipedia.org/wiki/Vila_Nova_de_Gai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htm"/><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08722" y="2195736"/>
            <a:ext cx="5506938" cy="1443400"/>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r>
              <a:rPr lang="fr-BE" dirty="0" smtClean="0"/>
              <a:t>CROISIERE SUR LE DOURO</a:t>
            </a:r>
            <a:endParaRPr lang="fr-BE" dirty="0"/>
          </a:p>
        </p:txBody>
      </p:sp>
      <p:sp>
        <p:nvSpPr>
          <p:cNvPr id="3" name="Sous-titre 2"/>
          <p:cNvSpPr>
            <a:spLocks noGrp="1"/>
          </p:cNvSpPr>
          <p:nvPr>
            <p:ph type="subTitle" idx="1"/>
          </p:nvPr>
        </p:nvSpPr>
        <p:spPr>
          <a:xfrm>
            <a:off x="1004664" y="7956376"/>
            <a:ext cx="4800600" cy="1224136"/>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lstStyle/>
          <a:p>
            <a:r>
              <a:rPr lang="fr-BE" sz="2400" dirty="0" smtClean="0"/>
              <a:t>     DU 23 AU 28 AOÛT 2019</a:t>
            </a:r>
          </a:p>
          <a:p>
            <a:endParaRPr lang="fr-BE" sz="2400" dirty="0" smtClean="0"/>
          </a:p>
          <a:p>
            <a:endParaRPr lang="fr-BE" dirty="0" smtClean="0"/>
          </a:p>
          <a:p>
            <a:endParaRPr lang="fr-BE"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4" y="35496"/>
            <a:ext cx="6554115" cy="1648055"/>
          </a:xfrm>
          <a:prstGeom prst="rect">
            <a:avLst/>
          </a:prstGeom>
        </p:spPr>
      </p:pic>
      <p:sp>
        <p:nvSpPr>
          <p:cNvPr id="7" name="Espace réservé du numéro de diapositive 6"/>
          <p:cNvSpPr>
            <a:spLocks noGrp="1"/>
          </p:cNvSpPr>
          <p:nvPr>
            <p:ph type="sldNum" sz="quarter" idx="12"/>
          </p:nvPr>
        </p:nvSpPr>
        <p:spPr/>
        <p:txBody>
          <a:bodyPr/>
          <a:lstStyle/>
          <a:p>
            <a:fld id="{E0D82E2B-1F72-46FB-A825-F49399744D41}" type="slidenum">
              <a:rPr lang="fr-BE" smtClean="0"/>
              <a:t>1</a:t>
            </a:fld>
            <a:endParaRPr lang="fr-BE"/>
          </a:p>
        </p:txBody>
      </p:sp>
      <p:sp>
        <p:nvSpPr>
          <p:cNvPr id="6" name="ZoneTexte 5"/>
          <p:cNvSpPr txBox="1"/>
          <p:nvPr/>
        </p:nvSpPr>
        <p:spPr>
          <a:xfrm>
            <a:off x="1412776" y="5796136"/>
            <a:ext cx="4608512" cy="369332"/>
          </a:xfrm>
          <a:prstGeom prst="rect">
            <a:avLst/>
          </a:prstGeom>
          <a:noFill/>
        </p:spPr>
        <p:txBody>
          <a:bodyPr wrap="square" rtlCol="0">
            <a:spAutoFit/>
          </a:bodyPr>
          <a:lstStyle/>
          <a:p>
            <a:endParaRPr lang="fr-BE" dirty="0"/>
          </a:p>
        </p:txBody>
      </p:sp>
      <p:sp>
        <p:nvSpPr>
          <p:cNvPr id="8" name="ZoneTexte 7"/>
          <p:cNvSpPr txBox="1"/>
          <p:nvPr/>
        </p:nvSpPr>
        <p:spPr>
          <a:xfrm>
            <a:off x="1052736" y="5148064"/>
            <a:ext cx="4968552" cy="1296144"/>
          </a:xfrm>
          <a:prstGeom prst="rect">
            <a:avLst/>
          </a:prstGeom>
          <a:noFill/>
        </p:spPr>
        <p:txBody>
          <a:bodyPr wrap="square" rtlCol="0">
            <a:spAutoFit/>
          </a:bodyPr>
          <a:lstStyle/>
          <a:p>
            <a:endParaRPr lang="fr-BE" dirty="0"/>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720" y="3923928"/>
            <a:ext cx="5133534" cy="3888094"/>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720" y="3923929"/>
            <a:ext cx="3024336" cy="905593"/>
          </a:xfrm>
          <a:prstGeom prst="rect">
            <a:avLst/>
          </a:prstGeom>
        </p:spPr>
      </p:pic>
    </p:spTree>
    <p:extLst>
      <p:ext uri="{BB962C8B-B14F-4D97-AF65-F5344CB8AC3E}">
        <p14:creationId xmlns:p14="http://schemas.microsoft.com/office/powerpoint/2010/main" val="2788512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10</a:t>
            </a:fld>
            <a:endParaRPr lang="fr-BE"/>
          </a:p>
        </p:txBody>
      </p:sp>
      <p:sp>
        <p:nvSpPr>
          <p:cNvPr id="4" name="ZoneTexte 3"/>
          <p:cNvSpPr txBox="1"/>
          <p:nvPr/>
        </p:nvSpPr>
        <p:spPr>
          <a:xfrm>
            <a:off x="548680" y="251520"/>
            <a:ext cx="5760640" cy="2970044"/>
          </a:xfrm>
          <a:prstGeom prst="rect">
            <a:avLst/>
          </a:prstGeom>
          <a:noFill/>
        </p:spPr>
        <p:txBody>
          <a:bodyPr wrap="square" rtlCol="0">
            <a:spAutoFit/>
          </a:bodyPr>
          <a:lstStyle/>
          <a:p>
            <a:r>
              <a:rPr lang="fr-BE" sz="1100" b="1" i="1" dirty="0"/>
              <a:t>L'art du farniente à Porto</a:t>
            </a:r>
            <a:endParaRPr lang="fr-BE" sz="1100" dirty="0"/>
          </a:p>
          <a:p>
            <a:r>
              <a:rPr lang="fr-BE" sz="1100" dirty="0"/>
              <a:t>Les 270 000 habitants de Porto intra-muros manifestent un goût remarquable pour le farniente et l'oisiveté. Ici, on aime prendre son temps, qu'il s'agisse de prendre un café serré, de lire son journal ou d'entrer dans l'une des nombreuses librairies de la ville. Deux lieux sont emblématiques de cet art de vivre à Porto.</a:t>
            </a:r>
          </a:p>
          <a:p>
            <a:r>
              <a:rPr lang="fr-BE" sz="1100" dirty="0"/>
              <a:t>Le </a:t>
            </a:r>
            <a:r>
              <a:rPr lang="fr-BE" sz="1100" b="1" dirty="0"/>
              <a:t>café de l'hôtel Majestic</a:t>
            </a:r>
            <a:r>
              <a:rPr lang="fr-BE" sz="1100" dirty="0"/>
              <a:t>, tout d'abord, est situé dans la rue la plus commerçante et la plus animée de la ville : la rua </a:t>
            </a:r>
            <a:r>
              <a:rPr lang="fr-BE" sz="1100" b="1" dirty="0"/>
              <a:t>Santa Catarina</a:t>
            </a:r>
            <a:r>
              <a:rPr lang="fr-BE" sz="1100" dirty="0"/>
              <a:t>. Inauguré en 1921, le Majestic a conservé sa belle devanture Art nouveau, ses banquettes en cuir noir, ses miroirs et ses murs richement ornés. Ce café, où l'on peut rester des heures à lire ou rêvasser, est une institution qui accueille de nombreux événements culturels : séances de poésie, expositions, concerts ou lancement de livres.</a:t>
            </a:r>
          </a:p>
          <a:p>
            <a:r>
              <a:rPr lang="fr-BE" sz="1100" dirty="0"/>
              <a:t>L'autre endroit phare est la </a:t>
            </a:r>
            <a:r>
              <a:rPr lang="fr-BE" sz="1100" b="1" dirty="0"/>
              <a:t>librairie Lello &amp; </a:t>
            </a:r>
            <a:r>
              <a:rPr lang="fr-BE" sz="1100" b="1" dirty="0" err="1"/>
              <a:t>Irmao</a:t>
            </a:r>
            <a:r>
              <a:rPr lang="fr-BE" sz="1100" dirty="0"/>
              <a:t>, rua das </a:t>
            </a:r>
            <a:r>
              <a:rPr lang="fr-BE" sz="1100" dirty="0" err="1"/>
              <a:t>Carmelitas</a:t>
            </a:r>
            <a:r>
              <a:rPr lang="fr-BE" sz="1100" dirty="0"/>
              <a:t>. Créée en 1881 par le lettré José Pinto de Sousa Lello, cette librairie était aussi à l'époque une maison d'édition prestigieuse au Portugal. En 1996, le quotidien espagnol </a:t>
            </a:r>
            <a:r>
              <a:rPr lang="fr-BE" sz="1100" i="1" dirty="0"/>
              <a:t>El </a:t>
            </a:r>
            <a:r>
              <a:rPr lang="fr-BE" sz="1100" i="1" dirty="0" err="1"/>
              <a:t>País</a:t>
            </a:r>
            <a:r>
              <a:rPr lang="fr-BE" sz="1100" dirty="0"/>
              <a:t> lui a accordé le titre de "plus belle librairie du monde". Lello &amp; </a:t>
            </a:r>
            <a:r>
              <a:rPr lang="fr-BE" sz="1100" dirty="0" err="1"/>
              <a:t>Irmao</a:t>
            </a:r>
            <a:r>
              <a:rPr lang="fr-BE" sz="1100" dirty="0"/>
              <a:t> est en effet un monument d'architecture néogothique, avec sa façade blanche et ornementée, son grand vitrail, ses stucs, ses boiseries et son double escalier évoquant l'ambiance solennelle d'une vieille bibliothèque monastique... Un lieu unique où il est aussi possible de déguster un café au premier étage</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3419872"/>
            <a:ext cx="3024336" cy="201622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8478" y="3419873"/>
            <a:ext cx="2170899" cy="2016223"/>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800" y="5652120"/>
            <a:ext cx="1692188" cy="2644044"/>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056" y="5652120"/>
            <a:ext cx="1629356" cy="2644044"/>
          </a:xfrm>
          <a:prstGeom prst="rect">
            <a:avLst/>
          </a:prstGeom>
        </p:spPr>
      </p:pic>
      <p:sp>
        <p:nvSpPr>
          <p:cNvPr id="9" name="ZoneTexte 8"/>
          <p:cNvSpPr txBox="1"/>
          <p:nvPr/>
        </p:nvSpPr>
        <p:spPr>
          <a:xfrm>
            <a:off x="1196752" y="3203848"/>
            <a:ext cx="2052228" cy="230832"/>
          </a:xfrm>
          <a:prstGeom prst="rect">
            <a:avLst/>
          </a:prstGeom>
          <a:noFill/>
        </p:spPr>
        <p:txBody>
          <a:bodyPr wrap="square" rtlCol="0">
            <a:spAutoFit/>
          </a:bodyPr>
          <a:lstStyle/>
          <a:p>
            <a:pPr algn="ctr"/>
            <a:r>
              <a:rPr lang="fr-BE" sz="900" b="1" i="1" dirty="0" smtClean="0"/>
              <a:t>Le Café Majestic</a:t>
            </a:r>
            <a:endParaRPr lang="fr-BE" sz="900" b="1" i="1" dirty="0"/>
          </a:p>
        </p:txBody>
      </p:sp>
      <p:sp>
        <p:nvSpPr>
          <p:cNvPr id="10" name="ZoneTexte 9"/>
          <p:cNvSpPr txBox="1"/>
          <p:nvPr/>
        </p:nvSpPr>
        <p:spPr>
          <a:xfrm>
            <a:off x="4525365" y="3203848"/>
            <a:ext cx="1495923" cy="230832"/>
          </a:xfrm>
          <a:prstGeom prst="rect">
            <a:avLst/>
          </a:prstGeom>
          <a:noFill/>
        </p:spPr>
        <p:txBody>
          <a:bodyPr wrap="none" rtlCol="0">
            <a:spAutoFit/>
          </a:bodyPr>
          <a:lstStyle/>
          <a:p>
            <a:pPr algn="ctr"/>
            <a:r>
              <a:rPr lang="fr-BE" sz="900" b="1" i="1" dirty="0" smtClean="0"/>
              <a:t>L’intérieur du Café Majestic</a:t>
            </a:r>
            <a:endParaRPr lang="fr-BE" sz="900" b="1" i="1" dirty="0"/>
          </a:p>
        </p:txBody>
      </p:sp>
      <p:sp>
        <p:nvSpPr>
          <p:cNvPr id="3" name="ZoneTexte 2"/>
          <p:cNvSpPr txBox="1"/>
          <p:nvPr/>
        </p:nvSpPr>
        <p:spPr>
          <a:xfrm>
            <a:off x="4013548" y="8301607"/>
            <a:ext cx="1359668" cy="230832"/>
          </a:xfrm>
          <a:prstGeom prst="rect">
            <a:avLst/>
          </a:prstGeom>
          <a:noFill/>
        </p:spPr>
        <p:txBody>
          <a:bodyPr wrap="none" rtlCol="0">
            <a:spAutoFit/>
          </a:bodyPr>
          <a:lstStyle/>
          <a:p>
            <a:pPr algn="ctr"/>
            <a:r>
              <a:rPr lang="fr-BE" sz="900" b="1" i="1" dirty="0" smtClean="0"/>
              <a:t>La librairie Lello &amp; </a:t>
            </a:r>
            <a:r>
              <a:rPr lang="fr-BE" sz="900" b="1" i="1" dirty="0" err="1" smtClean="0"/>
              <a:t>Irmao</a:t>
            </a:r>
            <a:endParaRPr lang="fr-BE" sz="900" b="1" i="1" dirty="0"/>
          </a:p>
        </p:txBody>
      </p:sp>
      <p:sp>
        <p:nvSpPr>
          <p:cNvPr id="11" name="ZoneTexte 10"/>
          <p:cNvSpPr txBox="1"/>
          <p:nvPr/>
        </p:nvSpPr>
        <p:spPr>
          <a:xfrm>
            <a:off x="1484784" y="8316415"/>
            <a:ext cx="1944216" cy="369332"/>
          </a:xfrm>
          <a:prstGeom prst="rect">
            <a:avLst/>
          </a:prstGeom>
          <a:noFill/>
        </p:spPr>
        <p:txBody>
          <a:bodyPr wrap="square" rtlCol="0">
            <a:spAutoFit/>
          </a:bodyPr>
          <a:lstStyle/>
          <a:p>
            <a:pPr algn="ctr"/>
            <a:r>
              <a:rPr lang="fr-BE" sz="900" b="1" i="1" dirty="0" smtClean="0"/>
              <a:t>Intérieur de la </a:t>
            </a:r>
            <a:r>
              <a:rPr lang="fr-BE" sz="900" b="1" i="1" dirty="0"/>
              <a:t>librairie Lello &amp; </a:t>
            </a:r>
            <a:r>
              <a:rPr lang="fr-BE" sz="900" b="1" i="1" dirty="0" err="1"/>
              <a:t>Irmao</a:t>
            </a:r>
            <a:endParaRPr lang="fr-BE" sz="900" b="1" i="1" dirty="0"/>
          </a:p>
          <a:p>
            <a:pPr algn="ctr"/>
            <a:endParaRPr lang="fr-BE" sz="900" b="1" i="1" dirty="0"/>
          </a:p>
        </p:txBody>
      </p:sp>
    </p:spTree>
    <p:extLst>
      <p:ext uri="{BB962C8B-B14F-4D97-AF65-F5344CB8AC3E}">
        <p14:creationId xmlns:p14="http://schemas.microsoft.com/office/powerpoint/2010/main" val="2160908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11</a:t>
            </a:fld>
            <a:endParaRPr lang="fr-BE"/>
          </a:p>
        </p:txBody>
      </p:sp>
      <p:sp>
        <p:nvSpPr>
          <p:cNvPr id="7" name="ZoneTexte 6"/>
          <p:cNvSpPr txBox="1"/>
          <p:nvPr/>
        </p:nvSpPr>
        <p:spPr>
          <a:xfrm>
            <a:off x="548680" y="323528"/>
            <a:ext cx="5760640" cy="769441"/>
          </a:xfrm>
          <a:prstGeom prst="rect">
            <a:avLst/>
          </a:prstGeom>
          <a:noFill/>
        </p:spPr>
        <p:txBody>
          <a:bodyPr wrap="square" rtlCol="0">
            <a:spAutoFit/>
          </a:bodyPr>
          <a:lstStyle/>
          <a:p>
            <a:r>
              <a:rPr lang="fr-BE" sz="1100" b="1" i="1" dirty="0"/>
              <a:t>Église Santa Clara</a:t>
            </a:r>
            <a:endParaRPr lang="fr-BE" sz="1100" dirty="0"/>
          </a:p>
          <a:p>
            <a:r>
              <a:rPr lang="fr-BE" sz="1100" b="1" dirty="0"/>
              <a:t> </a:t>
            </a:r>
            <a:r>
              <a:rPr lang="fr-BE" sz="1100" dirty="0" smtClean="0"/>
              <a:t>Cette </a:t>
            </a:r>
            <a:r>
              <a:rPr lang="fr-BE" sz="1100" dirty="0"/>
              <a:t>église construite à la Renaissance a conservé de cette époque un portail en granit avec des personnages en médaillons. L'extérieur, plutôt austère, contraste avec la décoration intérieure où l'on peut admirer des </a:t>
            </a:r>
            <a:r>
              <a:rPr lang="fr-BE" sz="1100" b="1" dirty="0"/>
              <a:t>boiseries sculptées et dorées</a:t>
            </a:r>
            <a:r>
              <a:rPr lang="fr-BE" sz="1100" dirty="0"/>
              <a:t> du 17</a:t>
            </a:r>
            <a:r>
              <a:rPr lang="fr-BE" sz="1100" baseline="30000" dirty="0"/>
              <a:t>e</a:t>
            </a:r>
            <a:r>
              <a:rPr lang="fr-BE" sz="1100" dirty="0"/>
              <a:t> s.</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864" y="1331640"/>
            <a:ext cx="3327835" cy="3216907"/>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7540" y="1950148"/>
            <a:ext cx="3211780" cy="2139849"/>
          </a:xfrm>
          <a:prstGeom prst="rect">
            <a:avLst/>
          </a:prstGeom>
        </p:spPr>
      </p:pic>
      <p:sp>
        <p:nvSpPr>
          <p:cNvPr id="16" name="ZoneTexte 15"/>
          <p:cNvSpPr txBox="1"/>
          <p:nvPr/>
        </p:nvSpPr>
        <p:spPr>
          <a:xfrm>
            <a:off x="620688" y="4860032"/>
            <a:ext cx="5688632" cy="938719"/>
          </a:xfrm>
          <a:prstGeom prst="rect">
            <a:avLst/>
          </a:prstGeom>
          <a:noFill/>
        </p:spPr>
        <p:txBody>
          <a:bodyPr wrap="square" rtlCol="0">
            <a:spAutoFit/>
          </a:bodyPr>
          <a:lstStyle/>
          <a:p>
            <a:r>
              <a:rPr lang="fr-BE" sz="1100" b="1" i="1" dirty="0"/>
              <a:t>Cathédrale de Porto</a:t>
            </a:r>
            <a:endParaRPr lang="fr-BE" sz="1100" dirty="0"/>
          </a:p>
          <a:p>
            <a:r>
              <a:rPr lang="fr-BE" sz="1100" b="1" dirty="0"/>
              <a:t> </a:t>
            </a:r>
            <a:r>
              <a:rPr lang="fr-BE" sz="1100" dirty="0" smtClean="0"/>
              <a:t>Forteresse </a:t>
            </a:r>
            <a:r>
              <a:rPr lang="fr-BE" sz="1100" dirty="0"/>
              <a:t>et église du 12</a:t>
            </a:r>
            <a:r>
              <a:rPr lang="fr-BE" sz="1100" baseline="30000" dirty="0"/>
              <a:t>e</a:t>
            </a:r>
            <a:r>
              <a:rPr lang="fr-BE" sz="1100" dirty="0"/>
              <a:t> s., la </a:t>
            </a:r>
            <a:r>
              <a:rPr lang="fr-BE" sz="1100" b="1" dirty="0"/>
              <a:t>cathédrale</a:t>
            </a:r>
            <a:r>
              <a:rPr lang="fr-BE" sz="1100" dirty="0"/>
              <a:t> a subi de profondes modifications aux 17</a:t>
            </a:r>
            <a:r>
              <a:rPr lang="fr-BE" sz="1100" baseline="30000" dirty="0"/>
              <a:t>e</a:t>
            </a:r>
            <a:r>
              <a:rPr lang="fr-BE" sz="1100" dirty="0"/>
              <a:t> et 18</a:t>
            </a:r>
            <a:r>
              <a:rPr lang="fr-BE" sz="1100" baseline="30000" dirty="0"/>
              <a:t>e</a:t>
            </a:r>
            <a:r>
              <a:rPr lang="fr-BE" sz="1100" dirty="0"/>
              <a:t> s. Remarquez sa rosace romane du 13</a:t>
            </a:r>
            <a:r>
              <a:rPr lang="fr-BE" sz="1100" baseline="30000" dirty="0"/>
              <a:t>e</a:t>
            </a:r>
            <a:r>
              <a:rPr lang="fr-BE" sz="1100" dirty="0"/>
              <a:t> s. et, à l'intérieur, trois bénitiers en marbre du 17</a:t>
            </a:r>
            <a:r>
              <a:rPr lang="fr-BE" sz="1100" baseline="30000" dirty="0"/>
              <a:t>e</a:t>
            </a:r>
            <a:r>
              <a:rPr lang="fr-BE" sz="1100" dirty="0"/>
              <a:t> s., chacun supporté par une statuette. La chapelle du St-Sacrement, qui s'ouvre sur le bras gauche du transept, abrite un très bel </a:t>
            </a:r>
            <a:r>
              <a:rPr lang="fr-BE" sz="1100" b="1" dirty="0"/>
              <a:t>autel</a:t>
            </a:r>
            <a:r>
              <a:rPr lang="fr-BE" sz="1100" dirty="0"/>
              <a:t> avec retable en argent ciselé.</a:t>
            </a: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864" y="6588224"/>
            <a:ext cx="2200694" cy="1224136"/>
          </a:xfrm>
          <a:prstGeom prst="rect">
            <a:avLst/>
          </a:prstGeom>
        </p:spPr>
      </p:pic>
      <p:pic>
        <p:nvPicPr>
          <p:cNvPr id="18" name="Imag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9099" y="6084169"/>
            <a:ext cx="3454698" cy="2304256"/>
          </a:xfrm>
          <a:prstGeom prst="rect">
            <a:avLst/>
          </a:prstGeom>
        </p:spPr>
      </p:pic>
    </p:spTree>
    <p:extLst>
      <p:ext uri="{BB962C8B-B14F-4D97-AF65-F5344CB8AC3E}">
        <p14:creationId xmlns:p14="http://schemas.microsoft.com/office/powerpoint/2010/main" val="529927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12</a:t>
            </a:fld>
            <a:endParaRPr lang="fr-BE"/>
          </a:p>
        </p:txBody>
      </p:sp>
      <p:sp>
        <p:nvSpPr>
          <p:cNvPr id="3" name="ZoneTexte 2"/>
          <p:cNvSpPr txBox="1"/>
          <p:nvPr/>
        </p:nvSpPr>
        <p:spPr>
          <a:xfrm>
            <a:off x="548680" y="251520"/>
            <a:ext cx="5760640" cy="2123658"/>
          </a:xfrm>
          <a:prstGeom prst="rect">
            <a:avLst/>
          </a:prstGeom>
          <a:noFill/>
        </p:spPr>
        <p:txBody>
          <a:bodyPr wrap="square" rtlCol="0">
            <a:spAutoFit/>
          </a:bodyPr>
          <a:lstStyle/>
          <a:p>
            <a:r>
              <a:rPr lang="fr-BE" sz="1100" b="1" i="1" dirty="0" smtClean="0"/>
              <a:t>Le </a:t>
            </a:r>
            <a:r>
              <a:rPr lang="fr-BE" sz="1100" b="1" i="1" dirty="0"/>
              <a:t>quartier de Foz do Douro</a:t>
            </a:r>
            <a:endParaRPr lang="fr-BE" sz="1100" dirty="0" smtClean="0"/>
          </a:p>
          <a:p>
            <a:r>
              <a:rPr lang="fr-BE" sz="1100" dirty="0" smtClean="0"/>
              <a:t>À </a:t>
            </a:r>
            <a:r>
              <a:rPr lang="fr-BE" sz="1100" dirty="0"/>
              <a:t>l'extrémité Ouest de Porto, le quartier résidentiel de Foz est un lieu magique où les eaux du Douro se jettent dans l'océan atlantique. Pour y accéder, nous vous conseillons d'emprunter le vieux tramway en bois au départ du quai de Ribeira, sous l'église São Francisco. Vous longerez alors le fleuve pendant 20 minutes et passerez sous le pont </a:t>
            </a:r>
            <a:r>
              <a:rPr lang="fr-BE" sz="1100" b="1" dirty="0"/>
              <a:t>da Arrábida</a:t>
            </a:r>
            <a:r>
              <a:rPr lang="fr-BE" sz="1100" dirty="0"/>
              <a:t>, construit en 1961, dont l'unique arche de 270 m offre un superbe panorama sur le vieux Porto, et sous le pont Don Luis. Foz, connu pour ses villas bourgeoises, ses hôtels, ses palmiers, ses plages de sable et ses restaurants branchés, comme le </a:t>
            </a:r>
            <a:r>
              <a:rPr lang="fr-BE" sz="1100" b="1" dirty="0"/>
              <a:t>Cafeina</a:t>
            </a:r>
            <a:r>
              <a:rPr lang="fr-BE" sz="1100" dirty="0"/>
              <a:t>, rua do Padrao. Les pêcheurs à la ligne se donnent rendez-vous sur le quai, près du Castelo de S. Joao qui abrite également un club de tennis réputé. Un bar installé sur la </a:t>
            </a:r>
            <a:r>
              <a:rPr lang="fr-BE" sz="1100" b="1" dirty="0"/>
              <a:t>Praia da Luz</a:t>
            </a:r>
            <a:r>
              <a:rPr lang="fr-BE" sz="1100" dirty="0"/>
              <a:t> (plage de la lumière) dispose toute l'année, sur une estrade de bois, d'une rangée de transats ; après la baignade, vous pourrez y regarder le coucher du soleil en dégustant un vieux porto…</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157" y="2872720"/>
            <a:ext cx="2444343" cy="127920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960" y="2512680"/>
            <a:ext cx="1116125" cy="1673369"/>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5104" y="2904681"/>
            <a:ext cx="1944216" cy="1279206"/>
          </a:xfrm>
          <a:prstGeom prst="rect">
            <a:avLst/>
          </a:prstGeom>
        </p:spPr>
      </p:pic>
      <p:sp>
        <p:nvSpPr>
          <p:cNvPr id="11" name="ZoneTexte 10"/>
          <p:cNvSpPr txBox="1"/>
          <p:nvPr/>
        </p:nvSpPr>
        <p:spPr>
          <a:xfrm>
            <a:off x="548680" y="4575770"/>
            <a:ext cx="5760640" cy="1446550"/>
          </a:xfrm>
          <a:prstGeom prst="rect">
            <a:avLst/>
          </a:prstGeom>
          <a:noFill/>
        </p:spPr>
        <p:txBody>
          <a:bodyPr wrap="square" rtlCol="0">
            <a:spAutoFit/>
          </a:bodyPr>
          <a:lstStyle/>
          <a:p>
            <a:r>
              <a:rPr lang="fr-BE" sz="1100" b="1" i="1" dirty="0"/>
              <a:t>Le Porto avant-gardiste</a:t>
            </a:r>
            <a:endParaRPr lang="fr-BE" sz="1100" dirty="0"/>
          </a:p>
          <a:p>
            <a:r>
              <a:rPr lang="fr-BE" sz="1100" dirty="0"/>
              <a:t>Deux sites, sur les hauteurs de la ville, attestent de la vitalité culturelle et architecturale de Porto.</a:t>
            </a:r>
          </a:p>
          <a:p>
            <a:r>
              <a:rPr lang="fr-BE" sz="1100" b="1" dirty="0"/>
              <a:t>La Casa da Música,</a:t>
            </a:r>
            <a:r>
              <a:rPr lang="fr-BE" sz="1100" dirty="0"/>
              <a:t> la nouvelle salle de concert de la ville, a ainsi été inaugurée en avril 2005. Son projet remonte à 2001 alors que Porto avait été promu capitale européenne de la culture. Elle est la dernière en date des œuvres de l'architecte néerlandais Rem Koolhaas, associé à Ellen Van Loon. La forme de la Casa da Música (un gros polyèdre irrégulier) symbolise l'ouverture à toutes les formes de musiques. Ses détracteurs et les défenseurs du vieux Porto l'ont surnommée "le caillou</a:t>
            </a:r>
            <a:r>
              <a:rPr lang="fr-BE" sz="1100" dirty="0" smtClean="0"/>
              <a:t>"… </a:t>
            </a: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157" y="6156176"/>
            <a:ext cx="3533191" cy="1656184"/>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3055" y="6876256"/>
            <a:ext cx="2376265" cy="1585415"/>
          </a:xfrm>
          <a:prstGeom prst="rect">
            <a:avLst/>
          </a:prstGeom>
        </p:spPr>
      </p:pic>
    </p:spTree>
    <p:extLst>
      <p:ext uri="{BB962C8B-B14F-4D97-AF65-F5344CB8AC3E}">
        <p14:creationId xmlns:p14="http://schemas.microsoft.com/office/powerpoint/2010/main" val="488092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13</a:t>
            </a:fld>
            <a:endParaRPr lang="fr-BE"/>
          </a:p>
        </p:txBody>
      </p:sp>
      <p:sp>
        <p:nvSpPr>
          <p:cNvPr id="3" name="ZoneTexte 2"/>
          <p:cNvSpPr txBox="1"/>
          <p:nvPr/>
        </p:nvSpPr>
        <p:spPr>
          <a:xfrm>
            <a:off x="548680" y="251520"/>
            <a:ext cx="5760640" cy="1107996"/>
          </a:xfrm>
          <a:prstGeom prst="rect">
            <a:avLst/>
          </a:prstGeom>
          <a:noFill/>
        </p:spPr>
        <p:txBody>
          <a:bodyPr wrap="square" rtlCol="0">
            <a:spAutoFit/>
          </a:bodyPr>
          <a:lstStyle/>
          <a:p>
            <a:r>
              <a:rPr lang="fr-BE" sz="1100" dirty="0" smtClean="0"/>
              <a:t>Mais </a:t>
            </a:r>
            <a:r>
              <a:rPr lang="fr-BE" sz="1100" dirty="0"/>
              <a:t>c'est surtout à l'intérieur de la Casa da Musica que Rem Koolhaas a donné libre cours à son imagination pop, directement inspirée des années 1970 ! La salle principale, de forme rectangulaire et ouverte aux lumières extérieures, a été conçue avec l'aide de l'acousticien japonais Yasuhisa Toyota. Des loges en verre parfaitement insonorisées donnent sur la salle et permettent d'accueillir les enfants pendant que leurs parents assistent au concert.</a:t>
            </a:r>
          </a:p>
          <a:p>
            <a:endParaRPr lang="fr-BE" sz="1100"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1331640"/>
            <a:ext cx="5760640" cy="1680187"/>
          </a:xfrm>
          <a:prstGeom prst="rect">
            <a:avLst/>
          </a:prstGeom>
        </p:spPr>
      </p:pic>
      <p:sp>
        <p:nvSpPr>
          <p:cNvPr id="11" name="ZoneTexte 10"/>
          <p:cNvSpPr txBox="1"/>
          <p:nvPr/>
        </p:nvSpPr>
        <p:spPr>
          <a:xfrm>
            <a:off x="548680" y="3419872"/>
            <a:ext cx="5760640" cy="2800767"/>
          </a:xfrm>
          <a:prstGeom prst="rect">
            <a:avLst/>
          </a:prstGeom>
          <a:noFill/>
        </p:spPr>
        <p:txBody>
          <a:bodyPr wrap="square" rtlCol="0">
            <a:spAutoFit/>
          </a:bodyPr>
          <a:lstStyle/>
          <a:p>
            <a:r>
              <a:rPr lang="fr-BE" sz="1100" b="1" dirty="0"/>
              <a:t>La fondation de Serralves </a:t>
            </a:r>
            <a:r>
              <a:rPr lang="fr-BE" sz="1100" dirty="0"/>
              <a:t>réunit, dans un magnifique parc de 18 ha, un </a:t>
            </a:r>
            <a:r>
              <a:rPr lang="fr-BE" sz="1100" b="1" dirty="0"/>
              <a:t>musée d'Art contemporain</a:t>
            </a:r>
            <a:r>
              <a:rPr lang="fr-BE" sz="1100" dirty="0"/>
              <a:t> et la </a:t>
            </a:r>
            <a:r>
              <a:rPr lang="fr-BE" sz="1100" b="1" dirty="0"/>
              <a:t>maison </a:t>
            </a:r>
            <a:r>
              <a:rPr lang="fr-BE" sz="1100" b="1" dirty="0" smtClean="0"/>
              <a:t>Serralves.</a:t>
            </a:r>
            <a:r>
              <a:rPr lang="fr-BE" sz="1100" b="1" dirty="0"/>
              <a:t> </a:t>
            </a:r>
            <a:r>
              <a:rPr lang="fr-BE" sz="1100" dirty="0" smtClean="0"/>
              <a:t>Considéré </a:t>
            </a:r>
            <a:r>
              <a:rPr lang="fr-BE" sz="1100" dirty="0"/>
              <a:t>comme le plus beau jardin de Porto, ce parc romantique dominant la ville était à l'origine la propriété du comte de Vizela. Cet amateur d'art y fit également construire une maison </a:t>
            </a:r>
            <a:r>
              <a:rPr lang="fr-BE" sz="1100" dirty="0" smtClean="0"/>
              <a:t>                                                                                                        (</a:t>
            </a:r>
            <a:r>
              <a:rPr lang="fr-BE" sz="1100" dirty="0"/>
              <a:t>aujourd'hui ouverte au public) </a:t>
            </a:r>
            <a:r>
              <a:rPr lang="fr-BE" sz="1100" dirty="0" smtClean="0"/>
              <a:t>                                                                                                              représentative </a:t>
            </a:r>
            <a:r>
              <a:rPr lang="fr-BE" sz="1100" dirty="0"/>
              <a:t>de l'architecture des </a:t>
            </a:r>
            <a:r>
              <a:rPr lang="fr-BE" sz="1100" dirty="0" smtClean="0"/>
              <a:t>                                                                                                              années </a:t>
            </a:r>
            <a:r>
              <a:rPr lang="fr-BE" sz="1100" dirty="0"/>
              <a:t>1930, dont il confia la décoration </a:t>
            </a:r>
            <a:r>
              <a:rPr lang="fr-BE" sz="1100" dirty="0" smtClean="0"/>
              <a:t>                                                                                               intérieure </a:t>
            </a:r>
            <a:r>
              <a:rPr lang="fr-BE" sz="1100" dirty="0"/>
              <a:t>aux plus grands noms de </a:t>
            </a:r>
            <a:r>
              <a:rPr lang="fr-BE" sz="1100" dirty="0" smtClean="0"/>
              <a:t>                                                                                                     l'époque</a:t>
            </a:r>
            <a:r>
              <a:rPr lang="fr-BE" sz="1100" dirty="0"/>
              <a:t> : Lalique, Brandt, Perzel et </a:t>
            </a:r>
            <a:r>
              <a:rPr lang="fr-BE" sz="1100" dirty="0" smtClean="0"/>
              <a:t>                                                                                                  Ruhlmann</a:t>
            </a:r>
            <a:r>
              <a:rPr lang="fr-BE" sz="1100" dirty="0"/>
              <a:t>. Confronter ces deux </a:t>
            </a:r>
            <a:r>
              <a:rPr lang="fr-BE" sz="1100" dirty="0" smtClean="0"/>
              <a:t>                                                                                                         réalisations </a:t>
            </a:r>
            <a:r>
              <a:rPr lang="fr-BE" sz="1100" dirty="0"/>
              <a:t>architecturales </a:t>
            </a:r>
            <a:r>
              <a:rPr lang="fr-BE" sz="1100" dirty="0" smtClean="0"/>
              <a:t>d'avant-garde                                                                                                           </a:t>
            </a:r>
            <a:r>
              <a:rPr lang="fr-BE" sz="1100" dirty="0"/>
              <a:t>séparées par un grand jardin à la </a:t>
            </a:r>
            <a:r>
              <a:rPr lang="fr-BE" sz="1100" dirty="0" smtClean="0"/>
              <a:t>                                                                                                             française </a:t>
            </a:r>
            <a:r>
              <a:rPr lang="fr-BE" sz="1100" dirty="0"/>
              <a:t>s'avère un exercice </a:t>
            </a:r>
            <a:r>
              <a:rPr lang="fr-BE" sz="1100" dirty="0" smtClean="0"/>
              <a:t>passionnant!</a:t>
            </a:r>
            <a:endParaRPr lang="fr-BE" sz="1100" dirty="0"/>
          </a:p>
          <a:p>
            <a:r>
              <a:rPr lang="fr-BE" sz="1100" dirty="0"/>
              <a:t/>
            </a:r>
            <a:br>
              <a:rPr lang="fr-BE" sz="1100" dirty="0"/>
            </a:br>
            <a:endParaRPr lang="fr-BE" sz="1100" dirty="0"/>
          </a:p>
          <a:p>
            <a:endParaRPr lang="fr-BE" sz="1100"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435" y="4067944"/>
            <a:ext cx="3114869" cy="1460095"/>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80" y="6876256"/>
            <a:ext cx="5760640" cy="1680186"/>
          </a:xfrm>
          <a:prstGeom prst="rect">
            <a:avLst/>
          </a:prstGeom>
        </p:spPr>
      </p:pic>
      <p:sp>
        <p:nvSpPr>
          <p:cNvPr id="14" name="ZoneTexte 13"/>
          <p:cNvSpPr txBox="1"/>
          <p:nvPr/>
        </p:nvSpPr>
        <p:spPr>
          <a:xfrm>
            <a:off x="548680" y="5645730"/>
            <a:ext cx="5760640" cy="1446550"/>
          </a:xfrm>
          <a:prstGeom prst="rect">
            <a:avLst/>
          </a:prstGeom>
          <a:noFill/>
        </p:spPr>
        <p:txBody>
          <a:bodyPr wrap="square" rtlCol="0">
            <a:spAutoFit/>
          </a:bodyPr>
          <a:lstStyle/>
          <a:p>
            <a:r>
              <a:rPr lang="fr-BE" sz="1100" dirty="0"/>
              <a:t>Mais Porto est aussi la ville de l'architecte </a:t>
            </a:r>
            <a:r>
              <a:rPr lang="fr-BE" sz="1100" b="1" dirty="0"/>
              <a:t>Alvaro Siza Vieira</a:t>
            </a:r>
            <a:r>
              <a:rPr lang="fr-BE" sz="1100" dirty="0"/>
              <a:t>, lauréat du Pritzker Prize. Ce concepteur de formes contemporaines, susceptible de faire appel aux technologies les plus avancées, fut révélé au grand public lors de l'exposition internationale de Lisbonne de 1998, pour laquelle il avait réalisé le pavillon du Portugal. Dans les années 1990, Siza Vieira s'est vu confier la conception du musée d'art contemporain situé dans le </a:t>
            </a:r>
            <a:r>
              <a:rPr lang="fr-BE" sz="1100" b="1" dirty="0"/>
              <a:t>parc de Serralves</a:t>
            </a:r>
            <a:r>
              <a:rPr lang="fr-BE" sz="1100" dirty="0"/>
              <a:t> (près du quartier de </a:t>
            </a:r>
            <a:r>
              <a:rPr lang="fr-BE" sz="1100" dirty="0" err="1"/>
              <a:t>Foz</a:t>
            </a:r>
            <a:r>
              <a:rPr lang="fr-BE" sz="1100" dirty="0"/>
              <a:t>). L'architecture de l'édifice, à la fois massive et ouverte à la lumière du jour, s'insère en revanche harmonieusement dans les 18 hectares du parc.</a:t>
            </a:r>
          </a:p>
          <a:p>
            <a:endParaRPr lang="fr-BE" sz="1100" dirty="0"/>
          </a:p>
        </p:txBody>
      </p:sp>
    </p:spTree>
    <p:extLst>
      <p:ext uri="{BB962C8B-B14F-4D97-AF65-F5344CB8AC3E}">
        <p14:creationId xmlns:p14="http://schemas.microsoft.com/office/powerpoint/2010/main" val="2559082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749432"/>
          </a:xfrm>
        </p:spPr>
        <p:style>
          <a:lnRef idx="1">
            <a:schemeClr val="accent1"/>
          </a:lnRef>
          <a:fillRef idx="2">
            <a:schemeClr val="accent1"/>
          </a:fillRef>
          <a:effectRef idx="1">
            <a:schemeClr val="accent1"/>
          </a:effectRef>
          <a:fontRef idx="minor">
            <a:schemeClr val="dk1"/>
          </a:fontRef>
        </p:style>
        <p:txBody>
          <a:bodyPr>
            <a:normAutofit/>
          </a:bodyPr>
          <a:lstStyle/>
          <a:p>
            <a:pPr algn="l"/>
            <a:r>
              <a:rPr lang="fr-BE" sz="1400" b="1" dirty="0" smtClean="0"/>
              <a:t>3ème Jour                               Dimanche 25 août 2019</a:t>
            </a:r>
            <a:br>
              <a:rPr lang="fr-BE" sz="1400" b="1" dirty="0" smtClean="0"/>
            </a:br>
            <a:r>
              <a:rPr lang="fr-BE" sz="1400" b="1" dirty="0" smtClean="0"/>
              <a:t/>
            </a:r>
            <a:br>
              <a:rPr lang="fr-BE" sz="1400" b="1" dirty="0" smtClean="0"/>
            </a:br>
            <a:r>
              <a:rPr lang="fr-BE" sz="1400" dirty="0" smtClean="0"/>
              <a:t>                                  </a:t>
            </a:r>
            <a:r>
              <a:rPr lang="fr-BE" sz="1400" b="1" dirty="0" smtClean="0"/>
              <a:t>REGUA – PINHAO – VEGA DE TERON (Espagne)</a:t>
            </a:r>
            <a:endParaRPr lang="fr-BE" sz="1400" b="1" u="sng" dirty="0">
              <a:effectLst>
                <a:outerShdw blurRad="38100" dist="38100" dir="2700000" algn="tl">
                  <a:srgbClr val="000000">
                    <a:alpha val="43137"/>
                  </a:srgbClr>
                </a:outerShdw>
              </a:effectLst>
            </a:endParaRPr>
          </a:p>
        </p:txBody>
      </p:sp>
      <p:sp>
        <p:nvSpPr>
          <p:cNvPr id="10" name="Espace réservé du numéro de diapositive 9"/>
          <p:cNvSpPr>
            <a:spLocks noGrp="1"/>
          </p:cNvSpPr>
          <p:nvPr>
            <p:ph type="sldNum" sz="quarter" idx="12"/>
          </p:nvPr>
        </p:nvSpPr>
        <p:spPr/>
        <p:txBody>
          <a:bodyPr/>
          <a:lstStyle/>
          <a:p>
            <a:fld id="{E0D82E2B-1F72-46FB-A825-F49399744D41}" type="slidenum">
              <a:rPr lang="fr-BE" smtClean="0"/>
              <a:t>14</a:t>
            </a:fld>
            <a:endParaRPr lang="fr-BE"/>
          </a:p>
        </p:txBody>
      </p:sp>
      <p:sp>
        <p:nvSpPr>
          <p:cNvPr id="5" name="ZoneTexte 4"/>
          <p:cNvSpPr txBox="1"/>
          <p:nvPr/>
        </p:nvSpPr>
        <p:spPr>
          <a:xfrm>
            <a:off x="476672" y="1259632"/>
            <a:ext cx="5472608" cy="600164"/>
          </a:xfrm>
          <a:prstGeom prst="rect">
            <a:avLst/>
          </a:prstGeom>
          <a:noFill/>
        </p:spPr>
        <p:txBody>
          <a:bodyPr wrap="square" rtlCol="0">
            <a:spAutoFit/>
          </a:bodyPr>
          <a:lstStyle/>
          <a:p>
            <a:pPr defTabSz="901700"/>
            <a:r>
              <a:rPr lang="fr-BE" sz="1100" dirty="0"/>
              <a:t>- </a:t>
            </a:r>
            <a:r>
              <a:rPr lang="fr-BE" sz="1100" dirty="0" smtClean="0"/>
              <a:t>Matinée : Découverte des jardins Solar de Mateus à Vila Real </a:t>
            </a:r>
          </a:p>
          <a:p>
            <a:pPr defTabSz="901700"/>
            <a:r>
              <a:rPr lang="fr-BE" sz="1100" dirty="0" smtClean="0"/>
              <a:t>- Soirée à thème espagnol</a:t>
            </a:r>
            <a:r>
              <a:rPr lang="fr-BE" sz="1100" dirty="0"/>
              <a:t>	</a:t>
            </a:r>
          </a:p>
          <a:p>
            <a:endParaRPr lang="fr-BE" sz="1100" dirty="0"/>
          </a:p>
        </p:txBody>
      </p:sp>
      <p:sp>
        <p:nvSpPr>
          <p:cNvPr id="3" name="ZoneTexte 2"/>
          <p:cNvSpPr txBox="1"/>
          <p:nvPr/>
        </p:nvSpPr>
        <p:spPr>
          <a:xfrm>
            <a:off x="548680" y="2194277"/>
            <a:ext cx="5760640" cy="5986254"/>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BE" sz="1200" b="1" dirty="0" smtClean="0">
                <a:effectLst>
                  <a:outerShdw blurRad="38100" dist="38100" dir="2700000" algn="tl">
                    <a:srgbClr val="000000">
                      <a:alpha val="43137"/>
                    </a:srgbClr>
                  </a:outerShdw>
                </a:effectLst>
              </a:rPr>
              <a:t>LES REGIONS VITICOLES</a:t>
            </a:r>
            <a:endParaRPr lang="fr-BE" sz="1200" b="1" dirty="0">
              <a:effectLst>
                <a:outerShdw blurRad="38100" dist="38100" dir="2700000" algn="tl">
                  <a:srgbClr val="000000">
                    <a:alpha val="43137"/>
                  </a:srgbClr>
                </a:outerShdw>
              </a:effectLst>
            </a:endParaRPr>
          </a:p>
          <a:p>
            <a:endParaRPr lang="fr-BE" sz="1100" dirty="0" smtClean="0"/>
          </a:p>
          <a:p>
            <a:r>
              <a:rPr lang="fr-BE" sz="1200" dirty="0" smtClean="0"/>
              <a:t>La </a:t>
            </a:r>
            <a:r>
              <a:rPr lang="fr-BE" sz="1200" dirty="0"/>
              <a:t>région de la vallée </a:t>
            </a:r>
            <a:r>
              <a:rPr lang="fr-BE" sz="1200" dirty="0" smtClean="0"/>
              <a:t>du Douro</a:t>
            </a:r>
            <a:r>
              <a:rPr lang="fr-BE" sz="1200" dirty="0"/>
              <a:t> comprend une large bande </a:t>
            </a:r>
            <a:r>
              <a:rPr lang="fr-BE" sz="1200" dirty="0" smtClean="0"/>
              <a:t>de schistes</a:t>
            </a:r>
            <a:r>
              <a:rPr lang="fr-BE" sz="1200" dirty="0"/>
              <a:t> et </a:t>
            </a:r>
            <a:r>
              <a:rPr lang="fr-BE" sz="1200" dirty="0" smtClean="0"/>
              <a:t>de granites précambriens. </a:t>
            </a:r>
            <a:r>
              <a:rPr lang="fr-BE" sz="1200" dirty="0"/>
              <a:t>Commençant autour du village </a:t>
            </a:r>
            <a:r>
              <a:rPr lang="fr-BE" sz="1200" dirty="0" smtClean="0"/>
              <a:t>de Barqueiros (environ </a:t>
            </a:r>
            <a:r>
              <a:rPr lang="fr-BE" sz="1200" dirty="0"/>
              <a:t>70 km en amont </a:t>
            </a:r>
            <a:r>
              <a:rPr lang="fr-BE" sz="1200" dirty="0" smtClean="0"/>
              <a:t>de Porto), </a:t>
            </a:r>
            <a:r>
              <a:rPr lang="fr-BE" sz="1200" dirty="0"/>
              <a:t>la vallée s'étend vers l'est presque jusqu'à la </a:t>
            </a:r>
            <a:r>
              <a:rPr lang="fr-BE" sz="1200" dirty="0" smtClean="0"/>
              <a:t>frontière espagnole. </a:t>
            </a:r>
            <a:r>
              <a:rPr lang="fr-BE" sz="1200" dirty="0"/>
              <a:t>La région est protégée des influences de </a:t>
            </a:r>
            <a:r>
              <a:rPr lang="fr-BE" sz="1200" dirty="0" smtClean="0"/>
              <a:t>l‘océan Atlantique par </a:t>
            </a:r>
            <a:r>
              <a:rPr lang="fr-BE" sz="1200" dirty="0"/>
              <a:t>les montagnes de Serra do Marão. Il y a un total d’environ 33 000 vignerons dans la région du Douro dont 80 % possèdent moins de 0,5 hectares. La zone est subdivisée en trois zones officielles :</a:t>
            </a:r>
          </a:p>
          <a:p>
            <a:pPr lvl="0"/>
            <a:r>
              <a:rPr lang="fr-BE" sz="1200" u="sng" dirty="0"/>
              <a:t>le </a:t>
            </a:r>
            <a:r>
              <a:rPr lang="fr-BE" sz="1200" b="1" u="sng" dirty="0"/>
              <a:t>Baixo</a:t>
            </a:r>
            <a:r>
              <a:rPr lang="fr-BE" sz="1200" u="sng" dirty="0"/>
              <a:t> (inférieur) </a:t>
            </a:r>
            <a:r>
              <a:rPr lang="fr-BE" sz="1200" b="1" u="sng" dirty="0"/>
              <a:t>Corgo</a:t>
            </a:r>
            <a:r>
              <a:rPr lang="fr-BE" sz="1200" dirty="0"/>
              <a:t> : La zone la plus à l'ouest située en aval de la rivière Corgo, centrée sur la municipalité de </a:t>
            </a:r>
            <a:r>
              <a:rPr lang="fr-BE" sz="1200" dirty="0">
                <a:hlinkClick r:id="rId2" tooltip="Peso da Régua"/>
              </a:rPr>
              <a:t>Peso da Régua</a:t>
            </a:r>
            <a:r>
              <a:rPr lang="fr-BE" sz="1200" dirty="0"/>
              <a:t>. Cette région est la zone de production du porto la plus humide, avec une moyenne annuelle de 900 mm et la température moyenne la plus froide des trois zones. Les raisins cultivés ici sont principalement utilisés pour la production de portos ruby et de tawny peu coûteux. Le Baixo Corgo, malgré sa petite taille, est le plus grand site de concentration en viticulture, avec 33 % de surface cultivée (environ 14 500 hectares de vignes). En effet, cette zone est à l’origine historique de la viticulture dans le Douro puisqu’elle était facilement accessible par voie navigable du point de production au point d’expédition plus en aval.</a:t>
            </a:r>
          </a:p>
          <a:p>
            <a:pPr lvl="0"/>
            <a:r>
              <a:rPr lang="fr-BE" sz="1200" u="sng" dirty="0"/>
              <a:t>le </a:t>
            </a:r>
            <a:r>
              <a:rPr lang="fr-BE" sz="1200" b="1" u="sng" dirty="0"/>
              <a:t>Cima</a:t>
            </a:r>
            <a:r>
              <a:rPr lang="fr-BE" sz="1200" u="sng" dirty="0"/>
              <a:t> (supérieur) </a:t>
            </a:r>
            <a:r>
              <a:rPr lang="fr-BE" sz="1200" b="1" u="sng" dirty="0"/>
              <a:t>Corgo</a:t>
            </a:r>
            <a:r>
              <a:rPr lang="fr-BE" sz="1200" dirty="0"/>
              <a:t> : Située en amont du Baixo Corgo, cette région est centrée sur la ville de </a:t>
            </a:r>
            <a:r>
              <a:rPr lang="fr-BE" sz="1200" dirty="0" err="1">
                <a:hlinkClick r:id="rId3" tooltip="Pinhão (Alijó)"/>
              </a:rPr>
              <a:t>Pinhão</a:t>
            </a:r>
            <a:r>
              <a:rPr lang="fr-BE" sz="1200" dirty="0"/>
              <a:t> (municipalité d’</a:t>
            </a:r>
            <a:r>
              <a:rPr lang="fr-BE" sz="1200" dirty="0" err="1">
                <a:hlinkClick r:id="rId4" tooltip="Alijó"/>
              </a:rPr>
              <a:t>Alijó</a:t>
            </a:r>
            <a:r>
              <a:rPr lang="fr-BE" sz="1200" dirty="0"/>
              <a:t>). La température moyenne estivale de la région est de quelques degrés plus élevée et les précipitations annuelles inférieures de 200 mm environ. Le Cima Corgo est le cœur de la région viticole avec environ 20 000 hectares de vignes. Cette zone offre les vins de Porto dont les noms et les marques sont les plus reconnues et les plus belles quintas présentes. Les raisins cultivés dans cette zone sont également considérés comme étant de meilleure qualité et sont utilisés dans les assemblages de Porto Vintage, Reserve, Old Tawny et Late Bottled Vintage.</a:t>
            </a:r>
          </a:p>
          <a:p>
            <a:pPr lvl="0"/>
            <a:r>
              <a:rPr lang="fr-BE" sz="1200" u="sng" dirty="0"/>
              <a:t>le </a:t>
            </a:r>
            <a:r>
              <a:rPr lang="fr-BE" sz="1200" b="1" u="sng" dirty="0"/>
              <a:t>Douro Superior</a:t>
            </a:r>
            <a:r>
              <a:rPr lang="fr-BE" sz="1200" dirty="0"/>
              <a:t> : La zone la plus orientale, s’étendant presque jusqu’à la frontière espagnole. Le Douro Supérieur représente la plus petite partie viticole de l’immense zone du Douro car seulement 10 000 hectares sont utilisés pour la viticulture. C'est en effet la région la moins cultivée du Douro, en partie à cause des difficultés de navigation sur le fleuve après </a:t>
            </a:r>
            <a:r>
              <a:rPr lang="fr-BE" sz="1200" dirty="0" smtClean="0"/>
              <a:t>les rapides</a:t>
            </a:r>
            <a:r>
              <a:rPr lang="fr-BE" sz="1200" dirty="0"/>
              <a:t> de Cachão da Valeira. C'est la région la plus aride et la plus chaude du Douro. Le terrain dans son ensemble est relativement plat et présente une potentialité </a:t>
            </a:r>
            <a:r>
              <a:rPr lang="fr-BE" sz="1200" dirty="0" smtClean="0"/>
              <a:t>de mécanisatio</a:t>
            </a:r>
            <a:r>
              <a:rPr lang="fr-BE" sz="1100" dirty="0" smtClean="0"/>
              <a:t>n.</a:t>
            </a:r>
            <a:endParaRPr lang="fr-BE" sz="1100" dirty="0"/>
          </a:p>
        </p:txBody>
      </p:sp>
    </p:spTree>
    <p:extLst>
      <p:ext uri="{BB962C8B-B14F-4D97-AF65-F5344CB8AC3E}">
        <p14:creationId xmlns:p14="http://schemas.microsoft.com/office/powerpoint/2010/main" val="647367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0D82E2B-1F72-46FB-A825-F49399744D41}" type="slidenum">
              <a:rPr lang="fr-BE" smtClean="0"/>
              <a:t>15</a:t>
            </a:fld>
            <a:endParaRPr lang="fr-BE"/>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80" y="647760"/>
            <a:ext cx="2640718" cy="1764000"/>
          </a:xfrm>
          <a:prstGeom prst="rect">
            <a:avLst/>
          </a:prstGeom>
        </p:spPr>
      </p:pic>
      <p:sp>
        <p:nvSpPr>
          <p:cNvPr id="7" name="ZoneTexte 6"/>
          <p:cNvSpPr txBox="1"/>
          <p:nvPr/>
        </p:nvSpPr>
        <p:spPr>
          <a:xfrm>
            <a:off x="764704" y="2396952"/>
            <a:ext cx="1944216" cy="230832"/>
          </a:xfrm>
          <a:prstGeom prst="rect">
            <a:avLst/>
          </a:prstGeom>
          <a:noFill/>
        </p:spPr>
        <p:txBody>
          <a:bodyPr wrap="square" rtlCol="0">
            <a:spAutoFit/>
          </a:bodyPr>
          <a:lstStyle/>
          <a:p>
            <a:pPr algn="ctr"/>
            <a:r>
              <a:rPr lang="fr-BE" sz="900" b="1" i="1" dirty="0" smtClean="0"/>
              <a:t>Peso da Régua</a:t>
            </a:r>
            <a:endParaRPr lang="fr-BE" sz="900" b="1" i="1" dirty="0"/>
          </a:p>
        </p:txBody>
      </p:sp>
      <p:sp>
        <p:nvSpPr>
          <p:cNvPr id="9" name="ZoneTexte 8"/>
          <p:cNvSpPr txBox="1"/>
          <p:nvPr/>
        </p:nvSpPr>
        <p:spPr>
          <a:xfrm>
            <a:off x="4786323" y="2756992"/>
            <a:ext cx="514885" cy="230832"/>
          </a:xfrm>
          <a:prstGeom prst="rect">
            <a:avLst/>
          </a:prstGeom>
          <a:noFill/>
        </p:spPr>
        <p:txBody>
          <a:bodyPr wrap="none" rtlCol="0">
            <a:spAutoFit/>
          </a:bodyPr>
          <a:lstStyle/>
          <a:p>
            <a:pPr algn="ctr"/>
            <a:r>
              <a:rPr lang="fr-BE" sz="900" b="1" i="1" dirty="0" smtClean="0"/>
              <a:t>Quinta</a:t>
            </a:r>
            <a:endParaRPr lang="fr-BE" sz="900" b="1" i="1" dirty="0"/>
          </a:p>
        </p:txBody>
      </p:sp>
      <p:sp>
        <p:nvSpPr>
          <p:cNvPr id="10" name="ZoneTexte 9"/>
          <p:cNvSpPr txBox="1"/>
          <p:nvPr/>
        </p:nvSpPr>
        <p:spPr>
          <a:xfrm>
            <a:off x="548680" y="2987824"/>
            <a:ext cx="5760640" cy="1785104"/>
          </a:xfrm>
          <a:prstGeom prst="rect">
            <a:avLst/>
          </a:prstGeom>
          <a:noFill/>
        </p:spPr>
        <p:txBody>
          <a:bodyPr wrap="square" rtlCol="0">
            <a:spAutoFit/>
          </a:bodyPr>
          <a:lstStyle/>
          <a:p>
            <a:pPr fontAlgn="base"/>
            <a:r>
              <a:rPr lang="fr-BE" sz="1100" dirty="0"/>
              <a:t>Si vous aimez le porto, le Peso da Régua, situé dans la vallée du Douro, classée au patrimoine mondial de </a:t>
            </a:r>
            <a:r>
              <a:rPr lang="fr-BE" sz="1100" dirty="0" smtClean="0"/>
              <a:t>l'UNESCO.</a:t>
            </a:r>
            <a:r>
              <a:rPr lang="fr-BE" sz="1100" dirty="0"/>
              <a:t> La ville se trouve sur la rivière dans cet étrange mais magnifique amphithéâtre de hautes pentes de schiste et de terrasses de vin découpées dans le roc.</a:t>
            </a:r>
          </a:p>
          <a:p>
            <a:pPr fontAlgn="base"/>
            <a:r>
              <a:rPr lang="fr-BE" sz="1100" dirty="0"/>
              <a:t>Jusqu'au siècle dernier, à Peso da Régua, les barils étaient chargés sur des bateaux en bois appelés rabelos et expédiés à Vila Nova de Gaia, à l'embouchure du Douro. Et c’est également la base de la plus ancienne région viticole au monde délimitée, le DOC du Douro, réglementé depuis 1756. </a:t>
            </a:r>
            <a:r>
              <a:rPr lang="fr-BE" sz="1100" dirty="0" smtClean="0"/>
              <a:t>Lors </a:t>
            </a:r>
            <a:r>
              <a:rPr lang="fr-BE" sz="1100" dirty="0"/>
              <a:t>des séances de dégustation, vous découvrirez les différents types de porto et leurs subtilités: vous apprendrez par exemple pourquoi le porto vintage se marie bien avec le fromage bleu, le rubis avec des fromages intenses comme le cheddar et le fauve avec un fromage plus affiné comme le parmesan. .</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0" y="5065635"/>
            <a:ext cx="2361612" cy="1288152"/>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1580" y="1011654"/>
            <a:ext cx="2717739" cy="1760146"/>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80" y="6587480"/>
            <a:ext cx="2996952" cy="1522589"/>
          </a:xfrm>
          <a:prstGeom prst="rect">
            <a:avLst/>
          </a:prstGeom>
        </p:spPr>
      </p:pic>
      <p:sp>
        <p:nvSpPr>
          <p:cNvPr id="16" name="ZoneTexte 15"/>
          <p:cNvSpPr txBox="1"/>
          <p:nvPr/>
        </p:nvSpPr>
        <p:spPr>
          <a:xfrm>
            <a:off x="1503649" y="8100392"/>
            <a:ext cx="917239" cy="230832"/>
          </a:xfrm>
          <a:prstGeom prst="rect">
            <a:avLst/>
          </a:prstGeom>
          <a:noFill/>
        </p:spPr>
        <p:txBody>
          <a:bodyPr wrap="none" rtlCol="0">
            <a:spAutoFit/>
          </a:bodyPr>
          <a:lstStyle/>
          <a:p>
            <a:pPr algn="ctr"/>
            <a:r>
              <a:rPr lang="fr-BE" sz="900" b="1" i="1" dirty="0" smtClean="0"/>
              <a:t>Gare de </a:t>
            </a:r>
            <a:r>
              <a:rPr lang="fr-BE" sz="900" b="1" i="1" dirty="0" err="1" smtClean="0"/>
              <a:t>Pinhao</a:t>
            </a:r>
            <a:endParaRPr lang="fr-BE" sz="900" b="1" i="1" dirty="0"/>
          </a:p>
        </p:txBody>
      </p:sp>
      <p:sp>
        <p:nvSpPr>
          <p:cNvPr id="17" name="ZoneTexte 16"/>
          <p:cNvSpPr txBox="1"/>
          <p:nvPr/>
        </p:nvSpPr>
        <p:spPr>
          <a:xfrm>
            <a:off x="3501008" y="7482369"/>
            <a:ext cx="2777363" cy="600164"/>
          </a:xfrm>
          <a:prstGeom prst="rect">
            <a:avLst/>
          </a:prstGeom>
          <a:noFill/>
        </p:spPr>
        <p:txBody>
          <a:bodyPr wrap="square" rtlCol="0">
            <a:spAutoFit/>
          </a:bodyPr>
          <a:lstStyle/>
          <a:p>
            <a:pPr algn="ctr"/>
            <a:r>
              <a:rPr lang="fr-BE" sz="1100" dirty="0"/>
              <a:t>la célèbre gare magnifiquement décorée de carreaux de céramique bleu et blanc, les azulejos.</a:t>
            </a:r>
            <a:endParaRPr lang="fr-BE" sz="1100" b="1" i="1" dirty="0"/>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151" y="5065635"/>
            <a:ext cx="3096344" cy="2067405"/>
          </a:xfrm>
          <a:prstGeom prst="rect">
            <a:avLst/>
          </a:prstGeom>
        </p:spPr>
      </p:pic>
      <p:sp>
        <p:nvSpPr>
          <p:cNvPr id="20" name="ZoneTexte 19"/>
          <p:cNvSpPr txBox="1"/>
          <p:nvPr/>
        </p:nvSpPr>
        <p:spPr>
          <a:xfrm>
            <a:off x="2864076" y="4788024"/>
            <a:ext cx="518091" cy="230832"/>
          </a:xfrm>
          <a:prstGeom prst="rect">
            <a:avLst/>
          </a:prstGeom>
          <a:noFill/>
        </p:spPr>
        <p:txBody>
          <a:bodyPr wrap="none" rtlCol="0">
            <a:spAutoFit/>
          </a:bodyPr>
          <a:lstStyle/>
          <a:p>
            <a:pPr algn="ctr"/>
            <a:r>
              <a:rPr lang="fr-BE" sz="900" b="1" i="1" dirty="0" err="1" smtClean="0"/>
              <a:t>Pinhao</a:t>
            </a:r>
            <a:endParaRPr lang="fr-BE" sz="900" b="1" i="1" dirty="0"/>
          </a:p>
        </p:txBody>
      </p:sp>
    </p:spTree>
    <p:extLst>
      <p:ext uri="{BB962C8B-B14F-4D97-AF65-F5344CB8AC3E}">
        <p14:creationId xmlns:p14="http://schemas.microsoft.com/office/powerpoint/2010/main" val="2902794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16</a:t>
            </a:fld>
            <a:endParaRPr lang="fr-BE"/>
          </a:p>
        </p:txBody>
      </p:sp>
      <p:sp>
        <p:nvSpPr>
          <p:cNvPr id="3" name="ZoneTexte 2"/>
          <p:cNvSpPr txBox="1"/>
          <p:nvPr/>
        </p:nvSpPr>
        <p:spPr>
          <a:xfrm>
            <a:off x="548680" y="395536"/>
            <a:ext cx="5760640" cy="8109912"/>
          </a:xfrm>
          <a:prstGeom prst="rect">
            <a:avLst/>
          </a:prstGeom>
          <a:noFill/>
        </p:spPr>
        <p:txBody>
          <a:bodyPr wrap="square" rtlCol="0">
            <a:spAutoFit/>
          </a:bodyPr>
          <a:lstStyle/>
          <a:p>
            <a:pPr fontAlgn="base"/>
            <a:r>
              <a:rPr lang="fr-BE" sz="1200" b="1" dirty="0" smtClean="0"/>
              <a:t>Vila Real</a:t>
            </a:r>
          </a:p>
          <a:p>
            <a:pPr fontAlgn="base"/>
            <a:endParaRPr lang="fr-BE" sz="1100" dirty="0"/>
          </a:p>
          <a:p>
            <a:pPr fontAlgn="base"/>
            <a:r>
              <a:rPr lang="fr-BE" sz="1100" dirty="0" smtClean="0"/>
              <a:t>Au </a:t>
            </a:r>
            <a:r>
              <a:rPr lang="fr-BE" sz="1100" dirty="0"/>
              <a:t>nord du Portugal, Vila Real est une ville située dans un paysage vallonné, accrochée à un promontoire bien au-dessus de la rivière Corgo. Le Corgo est un affluent du Douro et serpente jusqu'au cours principal à travers un paysage épique de vignobles en terrasses.</a:t>
            </a:r>
          </a:p>
          <a:p>
            <a:pPr fontAlgn="base"/>
            <a:r>
              <a:rPr lang="fr-BE" sz="1100" dirty="0"/>
              <a:t>Autour de la ville, vous pourrez visiter le palais d'une famille noble, décoré dans un style baroque par le maître italien Nicolau Nasoni dans les années 1700. Il a également travaillé sur la plus belle église de Vila Real, l'un des nombreux édifices en granit </a:t>
            </a:r>
            <a:r>
              <a:rPr lang="fr-BE" sz="1100" dirty="0" smtClean="0"/>
              <a:t>du </a:t>
            </a:r>
            <a:r>
              <a:rPr lang="fr-BE" sz="1100" dirty="0"/>
              <a:t>vieux centre. </a:t>
            </a:r>
          </a:p>
          <a:p>
            <a:pPr fontAlgn="base"/>
            <a:r>
              <a:rPr lang="fr-BE" sz="1100" dirty="0"/>
              <a:t>Nicolau Nasoni, l'homme qui a marqué durablement l'architecture baroque portugaise, a participé à la conception de ce noble domaine à Vila Real.</a:t>
            </a:r>
          </a:p>
          <a:p>
            <a:pPr fontAlgn="base"/>
            <a:endParaRPr lang="fr-BE" sz="1100" dirty="0"/>
          </a:p>
          <a:p>
            <a:pPr algn="ctr" fontAlgn="base"/>
            <a:r>
              <a:rPr lang="fr-BE" sz="1200" b="1" i="1" dirty="0" smtClean="0"/>
              <a:t>Le Palais de Mateus</a:t>
            </a:r>
            <a:r>
              <a:rPr lang="fr-BE" sz="1200" dirty="0" smtClean="0"/>
              <a:t>     </a:t>
            </a:r>
            <a:endParaRPr lang="fr-BE" sz="12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endParaRPr lang="fr-BE" sz="1100" dirty="0"/>
          </a:p>
          <a:p>
            <a:pPr fontAlgn="base"/>
            <a:endParaRPr lang="fr-BE" sz="1100" dirty="0" smtClean="0"/>
          </a:p>
          <a:p>
            <a:pPr fontAlgn="base"/>
            <a:r>
              <a:rPr lang="fr-BE" sz="1100" dirty="0" smtClean="0"/>
              <a:t>Le </a:t>
            </a:r>
            <a:r>
              <a:rPr lang="fr-BE" sz="1100" dirty="0"/>
              <a:t>palais est considéré comme l'un des plus beaux édifices civils baroques, construit dans un style extravagant pour le IIIe Morgado de Mateus dans la première moitié du XVIIIe siècle.</a:t>
            </a:r>
          </a:p>
          <a:p>
            <a:pPr fontAlgn="base"/>
            <a:r>
              <a:rPr lang="fr-BE" sz="1100" dirty="0"/>
              <a:t>La propriété appartient toujours à ses descendants, et la seule façon de voir la propriété richement meublée est une visite.</a:t>
            </a:r>
          </a:p>
          <a:p>
            <a:pPr fontAlgn="base"/>
            <a:r>
              <a:rPr lang="fr-BE" sz="1100" dirty="0"/>
              <a:t>La bibliothèque, avec ses petites lanternes de fer, et la salle à manger avec un plafond en bois sculpté comptent parmi les </a:t>
            </a:r>
            <a:r>
              <a:rPr lang="fr-BE" sz="1100" dirty="0" smtClean="0"/>
              <a:t>plus beaux.</a:t>
            </a:r>
            <a:endParaRPr lang="fr-BE" sz="1100" dirty="0"/>
          </a:p>
          <a:p>
            <a:pPr fontAlgn="base"/>
            <a:r>
              <a:rPr lang="fr-BE" sz="1100" dirty="0"/>
              <a:t>Sur le terrain se trouvent une chapelle, un jardin d'eau, un jardin de haies de buis en filigrane et un tunnel naturel «Túnel de Cedro» constitué de branches de cèdre qui s'entrelacent.</a:t>
            </a:r>
          </a:p>
          <a:p>
            <a:r>
              <a:rPr lang="fr-BE" sz="1100" dirty="0"/>
              <a:t>Les vestiges les plus anciens des jardins sont attribués par tradition à Diogo Álvares Botelho Mourão, archidiacre de Covilhã et frère du 3</a:t>
            </a:r>
            <a:r>
              <a:rPr lang="fr-BE" sz="1100" baseline="30000" dirty="0"/>
              <a:t>e</a:t>
            </a:r>
            <a:r>
              <a:rPr lang="fr-BE" sz="1100" dirty="0"/>
              <a:t> majorataire, qui a fait ériger le palais. Situés à l’est, ils abritent un escalier s’inscrivant dans l’axe central de la construction et des treillages contigus.  Les plans mentionnés de l’inventaire de la fin du XVIII</a:t>
            </a:r>
            <a:r>
              <a:rPr lang="fr-BE" sz="1100" baseline="30000" dirty="0"/>
              <a:t>e</a:t>
            </a:r>
            <a:r>
              <a:rPr lang="fr-BE" sz="1100" dirty="0"/>
              <a:t> siècle font référence à une sortie vers les jardins à l’est et à une zone jardinée et au domaine agricole au sud.</a:t>
            </a:r>
          </a:p>
          <a:p>
            <a:r>
              <a:rPr lang="fr-BE" sz="1100" dirty="0"/>
              <a:t>Le 3</a:t>
            </a:r>
            <a:r>
              <a:rPr lang="fr-BE" sz="1100" baseline="30000" dirty="0"/>
              <a:t>e </a:t>
            </a:r>
            <a:r>
              <a:rPr lang="fr-BE" sz="1100" dirty="0"/>
              <a:t>comte de Vila Real, outre les travaux effectués dans le palais, fit dévier le chemin public qui traversait le domaine du nord au sud et passait devant la façade principale </a:t>
            </a:r>
            <a:r>
              <a:rPr lang="fr-BE" sz="1100" dirty="0" smtClean="0"/>
              <a:t>et fit planter </a:t>
            </a:r>
            <a:r>
              <a:rPr lang="fr-BE" sz="1100" dirty="0"/>
              <a:t>en 1870, les cèdres qui apportent aujourd’hui encore de l’ombre à l’édifice et au lac.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2555776"/>
            <a:ext cx="5760640" cy="3042895"/>
          </a:xfrm>
          <a:prstGeom prst="rect">
            <a:avLst/>
          </a:prstGeom>
        </p:spPr>
      </p:pic>
    </p:spTree>
    <p:extLst>
      <p:ext uri="{BB962C8B-B14F-4D97-AF65-F5344CB8AC3E}">
        <p14:creationId xmlns:p14="http://schemas.microsoft.com/office/powerpoint/2010/main" val="1582601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17</a:t>
            </a:fld>
            <a:endParaRPr lang="fr-BE"/>
          </a:p>
        </p:txBody>
      </p:sp>
      <p:sp>
        <p:nvSpPr>
          <p:cNvPr id="3" name="ZoneTexte 2"/>
          <p:cNvSpPr txBox="1"/>
          <p:nvPr/>
        </p:nvSpPr>
        <p:spPr>
          <a:xfrm>
            <a:off x="518879" y="395536"/>
            <a:ext cx="5790441" cy="2160240"/>
          </a:xfrm>
          <a:prstGeom prst="rect">
            <a:avLst/>
          </a:prstGeom>
          <a:noFill/>
        </p:spPr>
        <p:txBody>
          <a:bodyPr wrap="square" rtlCol="0">
            <a:spAutoFit/>
          </a:bodyPr>
          <a:lstStyle/>
          <a:p>
            <a:r>
              <a:rPr lang="fr-BE" sz="1100" dirty="0" smtClean="0"/>
              <a:t>Il </a:t>
            </a:r>
            <a:r>
              <a:rPr lang="fr-BE" sz="1100" dirty="0"/>
              <a:t>fit également planter des camélias japonais et des palmiers dans les jardins qu’il fit aménager à l’est du palais et constituent, à la limite de la géométrie du niveau supérieur, les seuls endroits intimes et romantiques de tout le jardin.</a:t>
            </a:r>
          </a:p>
          <a:p>
            <a:r>
              <a:rPr lang="fr-BE" sz="1100" dirty="0"/>
              <a:t>Au cours de la décennie de 1930, la 2</a:t>
            </a:r>
            <a:r>
              <a:rPr lang="fr-BE" sz="1100" baseline="30000" dirty="0"/>
              <a:t>e</a:t>
            </a:r>
            <a:r>
              <a:rPr lang="fr-BE" sz="1100" dirty="0"/>
              <a:t> comtesse de Mangualde fit planter les jardins de buis, dessinés par Gomes de </a:t>
            </a:r>
            <a:r>
              <a:rPr lang="fr-BE" sz="1100" dirty="0" err="1"/>
              <a:t>Amorim</a:t>
            </a:r>
            <a:r>
              <a:rPr lang="fr-BE" sz="1100" dirty="0"/>
              <a:t>, à l’est du palais.  Son fils, créateur de la fondation, a englobé l’espace extérieur qui entoure toute la construction dans les grands travaux qu’il a réalisés, modifiant définitivement sa lecture.</a:t>
            </a:r>
          </a:p>
          <a:p>
            <a:r>
              <a:rPr lang="fr-BE" sz="1100" dirty="0"/>
              <a:t>Il a fait planter le tunnel de cèdres qui couvre l’escalier est, soulignant l’axe de perspective longitudinal qui caractérise tout l’ensemble, a fait construire trois bassins du côté nord, dessinés par António Lino, reformulé les jardins de buis au niveau inférieur, l’un d’entre eux ayant été confié à Paulo </a:t>
            </a:r>
            <a:r>
              <a:rPr lang="fr-BE" sz="1100" dirty="0" err="1"/>
              <a:t>Bensliman</a:t>
            </a:r>
            <a:r>
              <a:rPr lang="fr-BE" sz="1100" dirty="0"/>
              <a:t>, ainsi que la géométrie des haies et arcs au sud du palais.</a:t>
            </a:r>
          </a:p>
          <a:p>
            <a:endParaRPr lang="fr-BE" sz="1100"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3687" y="2796345"/>
            <a:ext cx="2765633" cy="184303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79" y="2796345"/>
            <a:ext cx="2406065" cy="3611086"/>
          </a:xfrm>
          <a:prstGeom prst="rect">
            <a:avLst/>
          </a:prstGeom>
        </p:spPr>
      </p:pic>
      <p:sp>
        <p:nvSpPr>
          <p:cNvPr id="7" name="ZoneTexte 6"/>
          <p:cNvSpPr txBox="1"/>
          <p:nvPr/>
        </p:nvSpPr>
        <p:spPr>
          <a:xfrm>
            <a:off x="4437112" y="2555776"/>
            <a:ext cx="1096775" cy="230832"/>
          </a:xfrm>
          <a:prstGeom prst="rect">
            <a:avLst/>
          </a:prstGeom>
          <a:noFill/>
        </p:spPr>
        <p:txBody>
          <a:bodyPr wrap="none" rtlCol="0">
            <a:spAutoFit/>
          </a:bodyPr>
          <a:lstStyle/>
          <a:p>
            <a:pPr algn="ctr"/>
            <a:r>
              <a:rPr lang="fr-BE" sz="900" b="1" i="1" dirty="0" smtClean="0"/>
              <a:t>Le tunnel de </a:t>
            </a:r>
            <a:r>
              <a:rPr lang="fr-BE" sz="900" b="1" i="1" dirty="0" err="1" smtClean="0"/>
              <a:t>cédres</a:t>
            </a:r>
            <a:endParaRPr lang="fr-BE" sz="900" b="1" i="1" dirty="0"/>
          </a:p>
        </p:txBody>
      </p:sp>
      <p:sp>
        <p:nvSpPr>
          <p:cNvPr id="8" name="ZoneTexte 7"/>
          <p:cNvSpPr txBox="1"/>
          <p:nvPr/>
        </p:nvSpPr>
        <p:spPr>
          <a:xfrm>
            <a:off x="2891496" y="5529810"/>
            <a:ext cx="1545616" cy="230832"/>
          </a:xfrm>
          <a:prstGeom prst="rect">
            <a:avLst/>
          </a:prstGeom>
          <a:noFill/>
        </p:spPr>
        <p:txBody>
          <a:bodyPr wrap="none" rtlCol="0">
            <a:spAutoFit/>
          </a:bodyPr>
          <a:lstStyle/>
          <a:p>
            <a:pPr algn="ctr"/>
            <a:r>
              <a:rPr lang="fr-BE" sz="900" b="1" i="1" dirty="0" smtClean="0"/>
              <a:t>Les jardins  de haies en buis  </a:t>
            </a:r>
            <a:endParaRPr lang="fr-BE" sz="900" b="1" i="1"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2430" y="5004048"/>
            <a:ext cx="1856890" cy="1694005"/>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9320" y="7345393"/>
            <a:ext cx="1800000" cy="1177537"/>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879" y="6938930"/>
            <a:ext cx="1588431" cy="1584000"/>
          </a:xfrm>
          <a:prstGeom prst="rect">
            <a:avLst/>
          </a:prstGeom>
        </p:spPr>
      </p:pic>
      <p:pic>
        <p:nvPicPr>
          <p:cNvPr id="12" name="Imag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4904" y="6938930"/>
            <a:ext cx="1520200" cy="1584000"/>
          </a:xfrm>
          <a:prstGeom prst="rect">
            <a:avLst/>
          </a:prstGeom>
        </p:spPr>
      </p:pic>
    </p:spTree>
    <p:extLst>
      <p:ext uri="{BB962C8B-B14F-4D97-AF65-F5344CB8AC3E}">
        <p14:creationId xmlns:p14="http://schemas.microsoft.com/office/powerpoint/2010/main" val="241424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18</a:t>
            </a:fld>
            <a:endParaRPr lang="fr-BE"/>
          </a:p>
        </p:txBody>
      </p:sp>
      <p:sp>
        <p:nvSpPr>
          <p:cNvPr id="3" name="ZoneTexte 2"/>
          <p:cNvSpPr txBox="1"/>
          <p:nvPr/>
        </p:nvSpPr>
        <p:spPr>
          <a:xfrm>
            <a:off x="548680" y="2713722"/>
            <a:ext cx="5760640" cy="517064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BE" sz="1100" b="1" i="1" dirty="0">
                <a:effectLst>
                  <a:outerShdw blurRad="38100" dist="38100" dir="2700000" algn="tl">
                    <a:srgbClr val="000000">
                      <a:alpha val="43137"/>
                    </a:srgbClr>
                  </a:outerShdw>
                </a:effectLst>
              </a:rPr>
              <a:t>L’étrange histoire du Mateus Rosé</a:t>
            </a:r>
          </a:p>
          <a:p>
            <a:pPr algn="ctr"/>
            <a:endParaRPr lang="fr-BE" sz="1100" dirty="0" smtClean="0"/>
          </a:p>
          <a:p>
            <a:r>
              <a:rPr lang="fr-BE" sz="1100" dirty="0" smtClean="0"/>
              <a:t>Qui </a:t>
            </a:r>
            <a:r>
              <a:rPr lang="fr-BE" sz="1100" dirty="0"/>
              <a:t>ne connait le Mateus, ce vin rosé à la robe plutôt clairet avec sa bouteille inimitable en forme de flasque obèse ?</a:t>
            </a:r>
          </a:p>
          <a:p>
            <a:r>
              <a:rPr lang="fr-BE" sz="1100" dirty="0"/>
              <a:t>Son fondateur Fernando van Zeller Guedes, un entrepreneur visionnaire a crée avec ses frères en 1943 une société de négoce de vin de table et lança le premier vin rosé du Portugal sur le modèle des cabernets d’Anjou.</a:t>
            </a:r>
          </a:p>
          <a:p>
            <a:r>
              <a:rPr lang="fr-BE" sz="1100" dirty="0"/>
              <a:t>Habité par une ambition sans limite, il voulut conquérir le monde avec son rosé, mais voilà, il lui fallait un nom, une marque, une légende. Son modèle </a:t>
            </a:r>
            <a:r>
              <a:rPr lang="fr-BE" sz="1100" dirty="0" smtClean="0"/>
              <a:t>était Château Margaux</a:t>
            </a:r>
            <a:r>
              <a:rPr lang="fr-BE" sz="1100" dirty="0"/>
              <a:t> magnifiquement stylisé sur l’étiquette. Comment est il entré en contact avec Francisco d’Albuquerque, comte de Vila Real ? Mystère ; toujours est-il que le comte désargenté accepta de lui céder le nom et l’image de son palais –à vie et sans </a:t>
            </a:r>
            <a:r>
              <a:rPr lang="fr-BE" sz="1100" i="1" dirty="0"/>
              <a:t>royalties</a:t>
            </a:r>
            <a:r>
              <a:rPr lang="fr-BE" sz="1100" dirty="0"/>
              <a:t> !- moyennant une modeste somme d’argent.</a:t>
            </a:r>
          </a:p>
          <a:p>
            <a:r>
              <a:rPr lang="fr-BE" sz="1100" dirty="0"/>
              <a:t>Imaginez le bonheur fou de M. Guedes qui réussit à mettre la main sur le nom et l’image du plus </a:t>
            </a:r>
            <a:r>
              <a:rPr lang="fr-BE" sz="1100" dirty="0" smtClean="0"/>
              <a:t>prestigieux palais </a:t>
            </a:r>
            <a:r>
              <a:rPr lang="fr-BE" sz="1100" dirty="0"/>
              <a:t>du Nord Portugal !</a:t>
            </a:r>
          </a:p>
          <a:p>
            <a:r>
              <a:rPr lang="fr-BE" sz="1100" dirty="0"/>
              <a:t>Aussitôt </a:t>
            </a:r>
            <a:r>
              <a:rPr lang="fr-BE" sz="1100" dirty="0" smtClean="0"/>
              <a:t>il </a:t>
            </a:r>
            <a:r>
              <a:rPr lang="fr-BE" sz="1100" dirty="0"/>
              <a:t>dessine une étiquette </a:t>
            </a:r>
            <a:r>
              <a:rPr lang="fr-BE" sz="1100" dirty="0" smtClean="0"/>
              <a:t>énorme mais </a:t>
            </a:r>
            <a:r>
              <a:rPr lang="fr-BE" sz="1100" dirty="0"/>
              <a:t>le visuel du </a:t>
            </a:r>
            <a:r>
              <a:rPr lang="fr-BE" sz="1100" dirty="0" smtClean="0"/>
              <a:t>palais ressortait </a:t>
            </a:r>
            <a:r>
              <a:rPr lang="fr-BE" sz="1100" dirty="0"/>
              <a:t>mal sur la </a:t>
            </a:r>
            <a:r>
              <a:rPr lang="fr-BE" sz="1100" dirty="0" smtClean="0"/>
              <a:t> bouteille                                                 cylindrique </a:t>
            </a:r>
            <a:r>
              <a:rPr lang="fr-BE" sz="1100" dirty="0"/>
              <a:t>traditionnelle</a:t>
            </a:r>
            <a:r>
              <a:rPr lang="fr-BE" sz="1100" dirty="0" smtClean="0"/>
              <a:t>.                                                      </a:t>
            </a:r>
            <a:endParaRPr lang="fr-BE" sz="1100" dirty="0"/>
          </a:p>
          <a:p>
            <a:r>
              <a:rPr lang="fr-BE" sz="1100" dirty="0"/>
              <a:t>Qu’à cela </a:t>
            </a:r>
            <a:r>
              <a:rPr lang="fr-BE" sz="1100" dirty="0" smtClean="0"/>
              <a:t> ne </a:t>
            </a:r>
            <a:r>
              <a:rPr lang="fr-BE" sz="1100" dirty="0"/>
              <a:t>tienne, on va dessiner </a:t>
            </a:r>
            <a:r>
              <a:rPr lang="fr-BE" sz="1100" dirty="0" smtClean="0"/>
              <a:t>une nouvelle bouteille de type </a:t>
            </a:r>
            <a:r>
              <a:rPr lang="fr-BE" sz="1100" dirty="0"/>
              <a:t>flasque avec une grande surface plane comme support à son étiquette démesurée.</a:t>
            </a:r>
          </a:p>
          <a:p>
            <a:r>
              <a:rPr lang="fr-BE" sz="1100" dirty="0"/>
              <a:t>Dans les années 80 le groupe </a:t>
            </a:r>
            <a:r>
              <a:rPr lang="fr-BE" sz="1100" dirty="0" smtClean="0"/>
              <a:t>Sogrape Vinhos </a:t>
            </a:r>
            <a:r>
              <a:rPr lang="fr-BE" sz="1100" dirty="0"/>
              <a:t>écoulait jusqu’à 50 millions de cols de Mateus rosé par an dans 120 pays. Amalia Rodriguez, Jimmy Hendrix ou Elton John furent associés aux campagnes de promotion.</a:t>
            </a:r>
          </a:p>
          <a:p>
            <a:r>
              <a:rPr lang="fr-BE" sz="1100" dirty="0"/>
              <a:t>Après, </a:t>
            </a:r>
            <a:r>
              <a:rPr lang="fr-BE" sz="1100" dirty="0" smtClean="0"/>
              <a:t>le </a:t>
            </a:r>
            <a:r>
              <a:rPr lang="fr-BE" sz="1100" dirty="0"/>
              <a:t>groupe s’est diversifié dans le Porto, les vins du Dao, en Espagne, au Chili et en Argentine. Et puis, le goût du rosé Mateus a évolué en fonction des goûts du consommateur, moins sucré, plus perlant, avec des déclinaisons en blanc et effervescent. La bouteille aussi a évolué avec une étiquette réduite et stylisée.</a:t>
            </a:r>
          </a:p>
          <a:p>
            <a:r>
              <a:rPr lang="fr-BE" sz="1100" b="1" i="1" dirty="0"/>
              <a:t>Evidemment, la famille du comte de Vila Real était furieuse contre M. Guedes et son contrat abusif,</a:t>
            </a:r>
            <a:r>
              <a:rPr lang="fr-BE" sz="1100" dirty="0"/>
              <a:t>  </a:t>
            </a:r>
            <a:r>
              <a:rPr lang="fr-BE" sz="1100" b="1" i="1" dirty="0"/>
              <a:t>alors ils ont engagé un procès pour le faire casser, un procès qui a duré 15 ans. La famille voulait toucher des royalties sur chaque bouteille vendue, mais les fils de Fernando Guedes ont réussi à démontrer que la magnifique notoriété du palais – 100 000 visiteurs par an- était liée au succès du Mateus rosé. En final, tout le monde s’y retrouvait. </a:t>
            </a:r>
            <a:endParaRPr lang="fr-BE" sz="11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080" y="1043768"/>
            <a:ext cx="1440000" cy="144000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9120" y="611560"/>
            <a:ext cx="1440160" cy="1440160"/>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864" y="611560"/>
            <a:ext cx="1440000" cy="1440000"/>
          </a:xfrm>
          <a:prstGeom prst="rect">
            <a:avLst/>
          </a:prstGeom>
        </p:spPr>
      </p:pic>
    </p:spTree>
    <p:extLst>
      <p:ext uri="{BB962C8B-B14F-4D97-AF65-F5344CB8AC3E}">
        <p14:creationId xmlns:p14="http://schemas.microsoft.com/office/powerpoint/2010/main" val="1552197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749432"/>
          </a:xfrm>
        </p:spPr>
        <p:style>
          <a:lnRef idx="1">
            <a:schemeClr val="accent1"/>
          </a:lnRef>
          <a:fillRef idx="2">
            <a:schemeClr val="accent1"/>
          </a:fillRef>
          <a:effectRef idx="1">
            <a:schemeClr val="accent1"/>
          </a:effectRef>
          <a:fontRef idx="minor">
            <a:schemeClr val="dk1"/>
          </a:fontRef>
        </p:style>
        <p:txBody>
          <a:bodyPr>
            <a:normAutofit/>
          </a:bodyPr>
          <a:lstStyle/>
          <a:p>
            <a:pPr algn="l"/>
            <a:r>
              <a:rPr lang="fr-BE" sz="1400" b="1" dirty="0" smtClean="0"/>
              <a:t>4ème Jour                               Lundi 26 août 2019</a:t>
            </a:r>
            <a:br>
              <a:rPr lang="fr-BE" sz="1400" b="1" dirty="0" smtClean="0"/>
            </a:br>
            <a:r>
              <a:rPr lang="fr-BE" sz="1400" b="1" dirty="0" smtClean="0"/>
              <a:t/>
            </a:r>
            <a:br>
              <a:rPr lang="fr-BE" sz="1400" b="1" dirty="0" smtClean="0"/>
            </a:br>
            <a:r>
              <a:rPr lang="fr-BE" sz="1400" b="1" dirty="0" smtClean="0"/>
              <a:t>     </a:t>
            </a:r>
            <a:r>
              <a:rPr lang="fr-BE" sz="1400" dirty="0" smtClean="0"/>
              <a:t>                                       </a:t>
            </a:r>
            <a:r>
              <a:rPr lang="fr-BE" sz="1400" b="1" dirty="0" smtClean="0"/>
              <a:t>VEGA DE TERON – BARCA D’ALVA</a:t>
            </a:r>
            <a:endParaRPr lang="fr-BE" sz="1400" b="1" u="sng" dirty="0">
              <a:effectLst>
                <a:outerShdw blurRad="38100" dist="38100" dir="2700000" algn="tl">
                  <a:srgbClr val="000000">
                    <a:alpha val="43137"/>
                  </a:srgbClr>
                </a:outerShdw>
              </a:effectLst>
            </a:endParaRPr>
          </a:p>
        </p:txBody>
      </p:sp>
      <p:sp>
        <p:nvSpPr>
          <p:cNvPr id="10" name="Espace réservé du numéro de diapositive 9"/>
          <p:cNvSpPr>
            <a:spLocks noGrp="1"/>
          </p:cNvSpPr>
          <p:nvPr>
            <p:ph type="sldNum" sz="quarter" idx="12"/>
          </p:nvPr>
        </p:nvSpPr>
        <p:spPr>
          <a:xfrm>
            <a:off x="5589240" y="8475135"/>
            <a:ext cx="962372" cy="390924"/>
          </a:xfrm>
        </p:spPr>
        <p:txBody>
          <a:bodyPr/>
          <a:lstStyle/>
          <a:p>
            <a:fld id="{E0D82E2B-1F72-46FB-A825-F49399744D41}" type="slidenum">
              <a:rPr lang="fr-BE" sz="1100" smtClean="0"/>
              <a:t>19</a:t>
            </a:fld>
            <a:endParaRPr lang="fr-BE" sz="1100" dirty="0"/>
          </a:p>
        </p:txBody>
      </p:sp>
      <p:sp>
        <p:nvSpPr>
          <p:cNvPr id="5" name="ZoneTexte 4"/>
          <p:cNvSpPr txBox="1"/>
          <p:nvPr/>
        </p:nvSpPr>
        <p:spPr>
          <a:xfrm>
            <a:off x="476672" y="1259632"/>
            <a:ext cx="6048672" cy="600164"/>
          </a:xfrm>
          <a:prstGeom prst="rect">
            <a:avLst/>
          </a:prstGeom>
          <a:noFill/>
        </p:spPr>
        <p:txBody>
          <a:bodyPr wrap="square" rtlCol="0">
            <a:spAutoFit/>
          </a:bodyPr>
          <a:lstStyle/>
          <a:p>
            <a:pPr defTabSz="901700"/>
            <a:r>
              <a:rPr lang="fr-BE" sz="1100" dirty="0" smtClean="0"/>
              <a:t>- Journée d’excursion à Salamanque. </a:t>
            </a:r>
            <a:r>
              <a:rPr lang="fr-BE" sz="1100" dirty="0"/>
              <a:t>	</a:t>
            </a:r>
            <a:endParaRPr lang="fr-BE" sz="1100" dirty="0" smtClean="0"/>
          </a:p>
          <a:p>
            <a:pPr defTabSz="901700"/>
            <a:r>
              <a:rPr lang="fr-BE" sz="1100" dirty="0" smtClean="0"/>
              <a:t>- Soirée de gala</a:t>
            </a:r>
            <a:r>
              <a:rPr lang="fr-BE" sz="1100" dirty="0"/>
              <a:t>	</a:t>
            </a:r>
          </a:p>
          <a:p>
            <a:endParaRPr lang="fr-BE" sz="1100" dirty="0"/>
          </a:p>
        </p:txBody>
      </p:sp>
      <p:sp>
        <p:nvSpPr>
          <p:cNvPr id="3" name="ZoneTexte 2"/>
          <p:cNvSpPr txBox="1"/>
          <p:nvPr/>
        </p:nvSpPr>
        <p:spPr>
          <a:xfrm>
            <a:off x="548680" y="1835696"/>
            <a:ext cx="5760640" cy="1954381"/>
          </a:xfrm>
          <a:prstGeom prst="rect">
            <a:avLst/>
          </a:prstGeom>
          <a:noFill/>
        </p:spPr>
        <p:txBody>
          <a:bodyPr wrap="square" rtlCol="0">
            <a:spAutoFit/>
          </a:bodyPr>
          <a:lstStyle/>
          <a:p>
            <a:r>
              <a:rPr lang="fr-BE" sz="1100" b="1" dirty="0"/>
              <a:t>Vega de </a:t>
            </a:r>
            <a:r>
              <a:rPr lang="fr-BE" sz="1100" b="1" dirty="0" err="1"/>
              <a:t>Teron</a:t>
            </a:r>
            <a:endParaRPr lang="fr-BE" sz="1100" dirty="0"/>
          </a:p>
          <a:p>
            <a:pPr fontAlgn="base"/>
            <a:r>
              <a:rPr lang="fr-BE" sz="1100" dirty="0"/>
              <a:t>Située à la frontière portugaise, au confluent des rivières Douro et </a:t>
            </a:r>
            <a:r>
              <a:rPr lang="fr-BE" sz="1100" dirty="0" err="1"/>
              <a:t>Águeda</a:t>
            </a:r>
            <a:r>
              <a:rPr lang="fr-BE" sz="1100" dirty="0"/>
              <a:t>, la petite ville portuaire espagnole de Vega de </a:t>
            </a:r>
            <a:r>
              <a:rPr lang="fr-BE" sz="1100" dirty="0" err="1"/>
              <a:t>Terron</a:t>
            </a:r>
            <a:r>
              <a:rPr lang="fr-BE" sz="1100" dirty="0"/>
              <a:t> est l'un des principaux points de chute pour des excursions dans la ville historique de Salamanque. Avec des influences portugaises et espagnoles, Vega de </a:t>
            </a:r>
            <a:r>
              <a:rPr lang="fr-BE" sz="1100" dirty="0" err="1"/>
              <a:t>Terron</a:t>
            </a:r>
            <a:r>
              <a:rPr lang="fr-BE" sz="1100" dirty="0"/>
              <a:t> est un charmant village niché sur les rives du Douro en face du magnifique parc naturel.</a:t>
            </a:r>
          </a:p>
          <a:p>
            <a:pPr fontAlgn="base"/>
            <a:r>
              <a:rPr lang="fr-BE" sz="1100" dirty="0"/>
              <a:t>Le port de la ville est peut-être la principale attraction de Vega de </a:t>
            </a:r>
            <a:r>
              <a:rPr lang="fr-BE" sz="1100" dirty="0" err="1"/>
              <a:t>Terron</a:t>
            </a:r>
            <a:r>
              <a:rPr lang="fr-BE" sz="1100" dirty="0"/>
              <a:t>, accueillant les clients en croisière fluviale sur le  Douro. Mais contrairement à de nombreuses autres villes qui servent de ports de destination aux villes voisines, Vega de </a:t>
            </a:r>
            <a:r>
              <a:rPr lang="fr-BE" sz="1100" dirty="0" err="1"/>
              <a:t>Terron</a:t>
            </a:r>
            <a:r>
              <a:rPr lang="fr-BE" sz="1100" dirty="0"/>
              <a:t> reste magnifiquement préservée. Des rues calmes, des paysages luxuriants et des habitants sympathiques composent cette ville au rythme lent,  entourée de magnifiques voies navigables. Le port est charmant, simpliste et rural.</a:t>
            </a:r>
          </a:p>
          <a:p>
            <a:pPr fontAlgn="base"/>
            <a:r>
              <a:rPr lang="fr-BE" sz="1100" dirty="0"/>
              <a:t> </a:t>
            </a:r>
          </a:p>
        </p:txBody>
      </p:sp>
      <p:sp>
        <p:nvSpPr>
          <p:cNvPr id="7" name="ZoneTexte 6"/>
          <p:cNvSpPr txBox="1"/>
          <p:nvPr/>
        </p:nvSpPr>
        <p:spPr>
          <a:xfrm>
            <a:off x="548680" y="5940152"/>
            <a:ext cx="2664296" cy="2703498"/>
          </a:xfrm>
          <a:prstGeom prst="rect">
            <a:avLst/>
          </a:prstGeom>
          <a:noFill/>
        </p:spPr>
        <p:txBody>
          <a:bodyPr wrap="square" rtlCol="0">
            <a:spAutoFit/>
          </a:bodyPr>
          <a:lstStyle/>
          <a:p>
            <a:r>
              <a:rPr lang="fr-BE" sz="1100" b="1" dirty="0"/>
              <a:t>SALAMANQUE</a:t>
            </a:r>
            <a:endParaRPr lang="fr-BE" sz="1100" dirty="0"/>
          </a:p>
          <a:p>
            <a:r>
              <a:rPr lang="fr-BE" sz="1100" dirty="0"/>
              <a:t>La ville fut régulièrement visitée par </a:t>
            </a:r>
            <a:r>
              <a:rPr lang="fr-BE" sz="1100" dirty="0" smtClean="0"/>
              <a:t>                                                                                                     des </a:t>
            </a:r>
            <a:r>
              <a:rPr lang="fr-BE" sz="1100" dirty="0"/>
              <a:t>rois, des princes, des évêques et des </a:t>
            </a:r>
            <a:r>
              <a:rPr lang="fr-BE" sz="1100" dirty="0" smtClean="0"/>
              <a:t>                                                                                            artistes </a:t>
            </a:r>
            <a:r>
              <a:rPr lang="fr-BE" sz="1100" dirty="0"/>
              <a:t>qui contribuèrent ainsi à son </a:t>
            </a:r>
            <a:r>
              <a:rPr lang="fr-BE" sz="1100" dirty="0" smtClean="0"/>
              <a:t>                                                                                          enrichissement </a:t>
            </a:r>
            <a:r>
              <a:rPr lang="fr-BE" sz="1100" dirty="0"/>
              <a:t>au cours des siècles. </a:t>
            </a:r>
            <a:r>
              <a:rPr lang="fr-BE" sz="1100" dirty="0" smtClean="0"/>
              <a:t>                                                                                                         Pour </a:t>
            </a:r>
            <a:r>
              <a:rPr lang="fr-BE" sz="1100" dirty="0"/>
              <a:t>cette raison, Salamanque est connue comme un « musée vivant ». L’histoire impressionnante de cette ville, les monuments et les bâtiments, mais aussi ses 40 000 étudiants internationaux, lui donnent un caractère multiculturel et cosmopolite. Élue Capitale de la culture en 2002, elle voit également sa vieille ville inscrite au patrimoine mondial de l’Unesco en 1988.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016" y="5940152"/>
            <a:ext cx="2664296" cy="2664296"/>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979" y="3758141"/>
            <a:ext cx="2896181" cy="1925508"/>
          </a:xfrm>
          <a:prstGeom prst="rect">
            <a:avLst/>
          </a:prstGeom>
        </p:spPr>
      </p:pic>
    </p:spTree>
    <p:extLst>
      <p:ext uri="{BB962C8B-B14F-4D97-AF65-F5344CB8AC3E}">
        <p14:creationId xmlns:p14="http://schemas.microsoft.com/office/powerpoint/2010/main" val="1787575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0D82E2B-1F72-46FB-A825-F49399744D41}" type="slidenum">
              <a:rPr lang="fr-BE" smtClean="0"/>
              <a:t>2</a:t>
            </a:fld>
            <a:endParaRPr lang="fr-BE"/>
          </a:p>
        </p:txBody>
      </p:sp>
      <p:sp>
        <p:nvSpPr>
          <p:cNvPr id="5" name="ZoneTexte 4"/>
          <p:cNvSpPr txBox="1"/>
          <p:nvPr/>
        </p:nvSpPr>
        <p:spPr>
          <a:xfrm>
            <a:off x="1196752" y="251520"/>
            <a:ext cx="4680520" cy="369332"/>
          </a:xfrm>
          <a:prstGeom prst="rect">
            <a:avLst/>
          </a:prstGeom>
          <a:noFill/>
          <a:effectLst>
            <a:outerShdw blurRad="50800" dist="38100" dir="10800000" algn="r" rotWithShape="0">
              <a:prstClr val="black">
                <a:alpha val="40000"/>
              </a:prstClr>
            </a:outerShdw>
            <a:softEdge rad="127000"/>
          </a:effectLst>
        </p:spPr>
        <p:txBody>
          <a:bodyPr wrap="square" rtlCol="0">
            <a:spAutoFit/>
          </a:bodyPr>
          <a:lstStyle/>
          <a:p>
            <a:pPr algn="ctr"/>
            <a:r>
              <a:rPr lang="fr-BE" i="1" dirty="0">
                <a:latin typeface="ImperialStd-Heavy" panose="00000900000000000000" pitchFamily="2" charset="0"/>
              </a:rPr>
              <a:t> « </a:t>
            </a:r>
            <a:r>
              <a:rPr lang="fr-BE" i="1" dirty="0" smtClean="0">
                <a:latin typeface="ImperialStd-Heavy" panose="00000900000000000000" pitchFamily="2" charset="0"/>
              </a:rPr>
              <a:t> LE DOURO  »</a:t>
            </a:r>
            <a:endParaRPr lang="fr-BE" dirty="0"/>
          </a:p>
        </p:txBody>
      </p:sp>
      <p:sp>
        <p:nvSpPr>
          <p:cNvPr id="6" name="ZoneTexte 5"/>
          <p:cNvSpPr txBox="1"/>
          <p:nvPr/>
        </p:nvSpPr>
        <p:spPr>
          <a:xfrm>
            <a:off x="548680" y="690533"/>
            <a:ext cx="5760640" cy="2585323"/>
          </a:xfrm>
          <a:prstGeom prst="rect">
            <a:avLst/>
          </a:prstGeom>
          <a:noFill/>
        </p:spPr>
        <p:txBody>
          <a:bodyPr wrap="square" rtlCol="0">
            <a:spAutoFit/>
          </a:bodyPr>
          <a:lstStyle/>
          <a:p>
            <a:r>
              <a:rPr lang="fr-BE" sz="1200" i="1" dirty="0">
                <a:latin typeface="ImperialStd-Heavy" panose="00000900000000000000" pitchFamily="2" charset="0"/>
              </a:rPr>
              <a:t>Le </a:t>
            </a:r>
            <a:r>
              <a:rPr lang="fr-BE" sz="1200" b="1" i="1" dirty="0">
                <a:latin typeface="ImperialStd-Heavy" panose="00000900000000000000" pitchFamily="2" charset="0"/>
              </a:rPr>
              <a:t>Douro</a:t>
            </a:r>
            <a:r>
              <a:rPr lang="fr-BE" sz="1200" i="1" dirty="0">
                <a:latin typeface="ImperialStd-Heavy" panose="00000900000000000000" pitchFamily="2" charset="0"/>
              </a:rPr>
              <a:t> (nom portugais) ou </a:t>
            </a:r>
            <a:r>
              <a:rPr lang="fr-BE" sz="1200" b="1" i="1" dirty="0">
                <a:latin typeface="ImperialStd-Heavy" panose="00000900000000000000" pitchFamily="2" charset="0"/>
              </a:rPr>
              <a:t>Duero</a:t>
            </a:r>
            <a:r>
              <a:rPr lang="fr-BE" sz="1200" i="1" dirty="0">
                <a:latin typeface="ImperialStd-Heavy" panose="00000900000000000000" pitchFamily="2" charset="0"/>
              </a:rPr>
              <a:t> (nom espagnol) est un f</a:t>
            </a:r>
            <a:r>
              <a:rPr lang="fr-BE" sz="1200" i="1" dirty="0" smtClean="0">
                <a:latin typeface="ImperialStd-Heavy" panose="00000900000000000000" pitchFamily="2" charset="0"/>
              </a:rPr>
              <a:t>leuve</a:t>
            </a:r>
            <a:r>
              <a:rPr lang="fr-BE" sz="1200" i="1" dirty="0">
                <a:latin typeface="ImperialStd-Heavy" panose="00000900000000000000" pitchFamily="2" charset="0"/>
              </a:rPr>
              <a:t> qui prend sa source en Espagne à 2 160 m d'altitude, dans la sierra de </a:t>
            </a:r>
            <a:r>
              <a:rPr lang="fr-BE" sz="1200" i="1" dirty="0" smtClean="0">
                <a:latin typeface="ImperialStd-Heavy" panose="00000900000000000000" pitchFamily="2" charset="0"/>
              </a:rPr>
              <a:t>Urbión</a:t>
            </a:r>
            <a:r>
              <a:rPr lang="fr-BE" sz="1200" i="1" dirty="0">
                <a:latin typeface="ImperialStd-Heavy" panose="00000900000000000000" pitchFamily="2" charset="0"/>
              </a:rPr>
              <a:t>  appartenant à la cordillère Ibérique, dans la province de </a:t>
            </a:r>
            <a:r>
              <a:rPr lang="fr-BE" sz="1200" i="1" dirty="0" smtClean="0">
                <a:latin typeface="ImperialStd-Heavy" panose="00000900000000000000" pitchFamily="2" charset="0"/>
              </a:rPr>
              <a:t>Sória</a:t>
            </a:r>
            <a:r>
              <a:rPr lang="fr-BE" sz="1200" i="1" dirty="0">
                <a:latin typeface="ImperialStd-Heavy" panose="00000900000000000000" pitchFamily="2" charset="0"/>
              </a:rPr>
              <a:t>. Il serpente à travers la Meseta pendant 612 km. Puis sur 122 km, il marque la frontière entre l’Espagne et le Portugal dans une région accidentée, sa pente s'accentue et son lit se creuse entre de hautes parois granitiques. Ses berges ont été protégées en tant que parc naturel du Douro au Portugal et parc naturel d’</a:t>
            </a:r>
            <a:r>
              <a:rPr lang="fr-BE" sz="1200" i="1" dirty="0" err="1">
                <a:latin typeface="ImperialStd-Heavy" panose="00000900000000000000" pitchFamily="2" charset="0"/>
              </a:rPr>
              <a:t>Arribes</a:t>
            </a:r>
            <a:r>
              <a:rPr lang="fr-BE" sz="1200" i="1" dirty="0">
                <a:latin typeface="ImperialStd-Heavy" panose="00000900000000000000" pitchFamily="2" charset="0"/>
              </a:rPr>
              <a:t> du Duero en Espagne. En aval de Barca d'</a:t>
            </a:r>
            <a:r>
              <a:rPr lang="fr-BE" sz="1200" i="1" dirty="0" err="1">
                <a:latin typeface="ImperialStd-Heavy" panose="00000900000000000000" pitchFamily="2" charset="0"/>
              </a:rPr>
              <a:t>Alva</a:t>
            </a:r>
            <a:r>
              <a:rPr lang="fr-BE" sz="1200" i="1" dirty="0">
                <a:latin typeface="ImperialStd-Heavy" panose="00000900000000000000" pitchFamily="2" charset="0"/>
              </a:rPr>
              <a:t>, il devient complètement portugais sur les 206 derniers km de son cours et devient navigable avant de se jeter dans l’océan Atlantique entre les villes de Porto et de Vila Nova de Gaia (dans l'estuaire de Porto).</a:t>
            </a:r>
          </a:p>
          <a:p>
            <a:endParaRPr lang="fr-BE" sz="1200" i="1" dirty="0" smtClean="0"/>
          </a:p>
          <a:p>
            <a:endParaRPr lang="fr-BE" i="1" dirty="0"/>
          </a:p>
        </p:txBody>
      </p:sp>
      <p:sp>
        <p:nvSpPr>
          <p:cNvPr id="14" name="ZoneTexte 13"/>
          <p:cNvSpPr txBox="1"/>
          <p:nvPr/>
        </p:nvSpPr>
        <p:spPr>
          <a:xfrm>
            <a:off x="404664" y="5780167"/>
            <a:ext cx="1800200" cy="369332"/>
          </a:xfrm>
          <a:prstGeom prst="rect">
            <a:avLst/>
          </a:prstGeom>
          <a:noFill/>
        </p:spPr>
        <p:txBody>
          <a:bodyPr wrap="square" rtlCol="0">
            <a:spAutoFit/>
          </a:bodyPr>
          <a:lstStyle/>
          <a:p>
            <a:r>
              <a:rPr lang="fr-BE" u="sng" dirty="0">
                <a:solidFill>
                  <a:schemeClr val="accent1">
                    <a:lumMod val="75000"/>
                  </a:schemeClr>
                </a:solidFill>
                <a:latin typeface="ImperialStd-Heavy" panose="00000900000000000000" pitchFamily="2" charset="0"/>
              </a:rPr>
              <a:t>PROGRAMME</a:t>
            </a:r>
            <a:endParaRPr lang="fr-BE" dirty="0"/>
          </a:p>
        </p:txBody>
      </p:sp>
      <p:sp>
        <p:nvSpPr>
          <p:cNvPr id="16" name="ZoneTexte 15"/>
          <p:cNvSpPr txBox="1"/>
          <p:nvPr/>
        </p:nvSpPr>
        <p:spPr>
          <a:xfrm>
            <a:off x="548680" y="6194499"/>
            <a:ext cx="4968552" cy="2970044"/>
          </a:xfrm>
          <a:prstGeom prst="rect">
            <a:avLst/>
          </a:prstGeom>
          <a:noFill/>
        </p:spPr>
        <p:txBody>
          <a:bodyPr wrap="square" rtlCol="0">
            <a:spAutoFit/>
          </a:bodyPr>
          <a:lstStyle/>
          <a:p>
            <a:r>
              <a:rPr lang="fr-BE" sz="1300" dirty="0"/>
              <a:t>1</a:t>
            </a:r>
            <a:r>
              <a:rPr lang="fr-BE" sz="1300" baseline="30000" dirty="0"/>
              <a:t>ER</a:t>
            </a:r>
            <a:r>
              <a:rPr lang="fr-BE" sz="1300" dirty="0"/>
              <a:t> JOUR :    </a:t>
            </a:r>
            <a:r>
              <a:rPr lang="fr-BE" sz="1300" dirty="0" smtClean="0"/>
              <a:t>23/08  </a:t>
            </a:r>
            <a:r>
              <a:rPr lang="fr-BE" sz="1300" dirty="0"/>
              <a:t>BRUXELLES – </a:t>
            </a:r>
            <a:r>
              <a:rPr lang="fr-BE" sz="1300" dirty="0" smtClean="0"/>
              <a:t> PORTO</a:t>
            </a:r>
            <a:endParaRPr lang="fr-BE" sz="1300" dirty="0"/>
          </a:p>
          <a:p>
            <a:endParaRPr lang="fr-BE" sz="1300" dirty="0"/>
          </a:p>
          <a:p>
            <a:r>
              <a:rPr lang="fr-BE" sz="1300" dirty="0" smtClean="0"/>
              <a:t>2</a:t>
            </a:r>
            <a:r>
              <a:rPr lang="fr-BE" sz="1300" baseline="30000" dirty="0" smtClean="0"/>
              <a:t>ème</a:t>
            </a:r>
            <a:r>
              <a:rPr lang="fr-BE" sz="1300" dirty="0" smtClean="0"/>
              <a:t> </a:t>
            </a:r>
            <a:r>
              <a:rPr lang="fr-BE" sz="1300" dirty="0"/>
              <a:t>JOUR :   </a:t>
            </a:r>
            <a:r>
              <a:rPr lang="fr-BE" sz="1300" dirty="0" smtClean="0"/>
              <a:t>24/08  PORTO - REGUA</a:t>
            </a:r>
            <a:endParaRPr lang="fr-BE" sz="1300" dirty="0"/>
          </a:p>
          <a:p>
            <a:endParaRPr lang="fr-BE" sz="1300" dirty="0"/>
          </a:p>
          <a:p>
            <a:r>
              <a:rPr lang="fr-BE" sz="1300" dirty="0"/>
              <a:t>3</a:t>
            </a:r>
            <a:r>
              <a:rPr lang="fr-BE" sz="1300" baseline="30000" dirty="0"/>
              <a:t>ème</a:t>
            </a:r>
            <a:r>
              <a:rPr lang="fr-BE" sz="1300" dirty="0"/>
              <a:t> JOUR :   </a:t>
            </a:r>
            <a:r>
              <a:rPr lang="fr-BE" sz="1300" dirty="0" smtClean="0"/>
              <a:t>25/08 REGUA - PINHAO - VEGA DE TERON (Espagne)</a:t>
            </a:r>
            <a:endParaRPr lang="fr-BE" sz="1300" dirty="0"/>
          </a:p>
          <a:p>
            <a:endParaRPr lang="fr-BE" sz="1300" dirty="0"/>
          </a:p>
          <a:p>
            <a:r>
              <a:rPr lang="fr-BE" sz="1300" dirty="0"/>
              <a:t>4</a:t>
            </a:r>
            <a:r>
              <a:rPr lang="fr-BE" sz="1300" baseline="30000" dirty="0"/>
              <a:t>ème</a:t>
            </a:r>
            <a:r>
              <a:rPr lang="fr-BE" sz="1300" dirty="0"/>
              <a:t> JOUR :   26/08 VEGA DE TERON </a:t>
            </a:r>
            <a:r>
              <a:rPr lang="fr-BE" sz="1300" dirty="0" smtClean="0"/>
              <a:t> - BARCA D’ALVA</a:t>
            </a:r>
          </a:p>
          <a:p>
            <a:endParaRPr lang="fr-BE" sz="1300" dirty="0"/>
          </a:p>
          <a:p>
            <a:r>
              <a:rPr lang="fr-BE" sz="1300" dirty="0"/>
              <a:t>5</a:t>
            </a:r>
            <a:r>
              <a:rPr lang="fr-BE" sz="1300" baseline="30000" dirty="0"/>
              <a:t>ème</a:t>
            </a:r>
            <a:r>
              <a:rPr lang="fr-BE" sz="1300" dirty="0"/>
              <a:t> JOUR :   27/08 BARCA D’ALVA </a:t>
            </a:r>
            <a:r>
              <a:rPr lang="fr-BE" sz="1300" dirty="0" smtClean="0"/>
              <a:t>– FERRADOSA – FOLGOSA - LEVERINHO</a:t>
            </a:r>
          </a:p>
          <a:p>
            <a:endParaRPr lang="fr-BE" sz="1300" dirty="0"/>
          </a:p>
          <a:p>
            <a:r>
              <a:rPr lang="fr-BE" sz="1300" dirty="0" smtClean="0"/>
              <a:t>6</a:t>
            </a:r>
            <a:r>
              <a:rPr lang="fr-BE" sz="1300" baseline="30000" dirty="0" smtClean="0"/>
              <a:t>ème</a:t>
            </a:r>
            <a:r>
              <a:rPr lang="fr-BE" sz="1300" dirty="0" smtClean="0"/>
              <a:t> JOUR :  </a:t>
            </a:r>
            <a:r>
              <a:rPr lang="fr-BE" sz="1300" dirty="0"/>
              <a:t>28/08  </a:t>
            </a:r>
            <a:r>
              <a:rPr lang="fr-BE" sz="1300" dirty="0" smtClean="0"/>
              <a:t>LEVERINHO – PORTO - BRUXELLES</a:t>
            </a:r>
          </a:p>
          <a:p>
            <a:endParaRPr lang="fr-BE" sz="1300" dirty="0"/>
          </a:p>
          <a:p>
            <a:endParaRPr lang="fr-BE"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3132666"/>
            <a:ext cx="5760640" cy="2418047"/>
          </a:xfrm>
          <a:prstGeom prst="rect">
            <a:avLst/>
          </a:prstGeom>
        </p:spPr>
      </p:pic>
    </p:spTree>
    <p:extLst>
      <p:ext uri="{BB962C8B-B14F-4D97-AF65-F5344CB8AC3E}">
        <p14:creationId xmlns:p14="http://schemas.microsoft.com/office/powerpoint/2010/main" val="4169682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0D82E2B-1F72-46FB-A825-F49399744D41}" type="slidenum">
              <a:rPr lang="fr-BE" smtClean="0"/>
              <a:t>20</a:t>
            </a:fld>
            <a:endParaRPr lang="fr-BE"/>
          </a:p>
        </p:txBody>
      </p:sp>
      <p:sp>
        <p:nvSpPr>
          <p:cNvPr id="2" name="ZoneTexte 1"/>
          <p:cNvSpPr txBox="1"/>
          <p:nvPr/>
        </p:nvSpPr>
        <p:spPr>
          <a:xfrm>
            <a:off x="548680" y="539552"/>
            <a:ext cx="5760640" cy="6355586"/>
          </a:xfrm>
          <a:prstGeom prst="rect">
            <a:avLst/>
          </a:prstGeom>
          <a:noFill/>
        </p:spPr>
        <p:txBody>
          <a:bodyPr wrap="square" rtlCol="0">
            <a:spAutoFit/>
          </a:bodyPr>
          <a:lstStyle/>
          <a:p>
            <a:r>
              <a:rPr lang="fr-BE" sz="1100" b="1" dirty="0"/>
              <a:t>Salamanque</a:t>
            </a:r>
            <a:r>
              <a:rPr lang="fr-BE" sz="1100" dirty="0"/>
              <a:t> est la capitale de la province de Salamanca dans </a:t>
            </a:r>
            <a:r>
              <a:rPr lang="fr-BE" sz="1100" b="1" dirty="0"/>
              <a:t>la région de Castille-et-León</a:t>
            </a:r>
            <a:r>
              <a:rPr lang="fr-BE" sz="1100" dirty="0"/>
              <a:t> et compte environ 150 000 habitants. Elle abrite en ses murs </a:t>
            </a:r>
            <a:r>
              <a:rPr lang="fr-BE" sz="1100" b="1" dirty="0"/>
              <a:t>la plus ancienne université</a:t>
            </a:r>
            <a:r>
              <a:rPr lang="fr-BE" sz="1100" dirty="0"/>
              <a:t> encore en activité en Espagne et est avec les universités de la Sorbonne, de Bologne et d’Oxford l’une des plus anciennes d’Europe. Accueillant donc des étudiants du monde entier, la ville de Salamanque est vivante, jeune et dynamique. Elle jouit d’une histoire et d’une culture exceptionnelle. On peut sans se tromper dire que </a:t>
            </a:r>
            <a:r>
              <a:rPr lang="fr-BE" sz="1100" b="1" dirty="0"/>
              <a:t>Salamanque est l’une des plus belles villes d’Espagne.</a:t>
            </a:r>
            <a:endParaRPr lang="fr-BE" sz="1100" dirty="0"/>
          </a:p>
          <a:p>
            <a:endParaRPr lang="fr-BE" sz="1100" dirty="0" smtClean="0"/>
          </a:p>
          <a:p>
            <a:r>
              <a:rPr lang="fr-BE" sz="1100" dirty="0" smtClean="0"/>
              <a:t>Au </a:t>
            </a:r>
            <a:r>
              <a:rPr lang="fr-BE" sz="1100" dirty="0"/>
              <a:t>3</a:t>
            </a:r>
            <a:r>
              <a:rPr lang="fr-BE" sz="1100" baseline="30000" dirty="0"/>
              <a:t>e</a:t>
            </a:r>
            <a:r>
              <a:rPr lang="fr-BE" sz="1100" dirty="0"/>
              <a:t> Siècle av. J.-C., un certain Hannibal assiégea et prit la ville qui se nomme alors </a:t>
            </a:r>
            <a:r>
              <a:rPr lang="fr-BE" sz="1100" b="1" dirty="0"/>
              <a:t> </a:t>
            </a:r>
            <a:r>
              <a:rPr lang="fr-BE" sz="1100" b="1" dirty="0" err="1" smtClean="0"/>
              <a:t>Helmantica</a:t>
            </a:r>
            <a:r>
              <a:rPr lang="fr-BE" sz="1100" dirty="0" smtClean="0"/>
              <a:t>. </a:t>
            </a:r>
            <a:r>
              <a:rPr lang="fr-BE" sz="1100" dirty="0"/>
              <a:t>La ville devint une place commerciale importante de Carthage. Puis les Romains vont </a:t>
            </a:r>
            <a:r>
              <a:rPr lang="fr-BE" sz="1100" dirty="0" smtClean="0"/>
              <a:t>l’envahir </a:t>
            </a:r>
            <a:r>
              <a:rPr lang="fr-BE" sz="1100" dirty="0"/>
              <a:t>et battre </a:t>
            </a:r>
            <a:r>
              <a:rPr lang="fr-BE" sz="1100" dirty="0" smtClean="0"/>
              <a:t>les </a:t>
            </a:r>
            <a:r>
              <a:rPr lang="fr-BE" sz="1100" dirty="0"/>
              <a:t>Carthaginois. L’emplacement de la ville sur les rives de la rivière </a:t>
            </a:r>
            <a:r>
              <a:rPr lang="fr-BE" sz="1100" dirty="0" err="1"/>
              <a:t>Tormès</a:t>
            </a:r>
            <a:r>
              <a:rPr lang="fr-BE" sz="1100" dirty="0"/>
              <a:t> et son important centre d’échange contribuèrent à la placer sur l’une des plus importantes voies romaines de l’époque : « la voie d’Argent ». Celle-ci permit au 1</a:t>
            </a:r>
            <a:r>
              <a:rPr lang="fr-BE" sz="1100" baseline="30000" dirty="0"/>
              <a:t>er</a:t>
            </a:r>
            <a:r>
              <a:rPr lang="fr-BE" sz="1100" dirty="0"/>
              <a:t> S. de relier le sud de la péninsule avec le nord. Pour cette voie, les Romains construisirent un important pont dont ne subsiste aujourd’hui qu’une quinzaine </a:t>
            </a:r>
            <a:r>
              <a:rPr lang="fr-BE" sz="1100" dirty="0" smtClean="0"/>
              <a:t>d’arches</a:t>
            </a:r>
            <a:endParaRPr lang="fr-BE" sz="1100" dirty="0"/>
          </a:p>
          <a:p>
            <a:r>
              <a:rPr lang="fr-BE" sz="1100" dirty="0"/>
              <a:t>Vont s’ensuivre au cours des siècles suivants, invasions musulmanes et incursions de monarques asturiens qui vont à tour de rôle conquérir la ville puis l’abandonner à son triste sort, la détruire puis la reconstruire</a:t>
            </a:r>
            <a:r>
              <a:rPr lang="fr-BE" sz="1100" dirty="0" smtClean="0"/>
              <a:t>.</a:t>
            </a:r>
          </a:p>
          <a:p>
            <a:endParaRPr lang="fr-BE" sz="1100" dirty="0"/>
          </a:p>
          <a:p>
            <a:r>
              <a:rPr lang="fr-BE" sz="1100" b="1" dirty="0"/>
              <a:t>En 1218</a:t>
            </a:r>
            <a:r>
              <a:rPr lang="fr-BE" sz="1100" dirty="0"/>
              <a:t>, le roi Alphonse IX le León fonde</a:t>
            </a:r>
            <a:r>
              <a:rPr lang="fr-BE" sz="1100" b="1" i="1" dirty="0"/>
              <a:t> « l’étude générale »</a:t>
            </a:r>
            <a:r>
              <a:rPr lang="fr-BE" sz="1100" dirty="0"/>
              <a:t> de Salamanque et Alphonse X le Sage lui accorde </a:t>
            </a:r>
            <a:r>
              <a:rPr lang="fr-BE" sz="1100" b="1" dirty="0"/>
              <a:t>le titre d’université en 1254</a:t>
            </a:r>
            <a:r>
              <a:rPr lang="fr-BE" sz="1100" dirty="0"/>
              <a:t>, ce qui en fait alors le </a:t>
            </a:r>
            <a:r>
              <a:rPr lang="fr-BE" sz="1100" b="1" dirty="0"/>
              <a:t>1</a:t>
            </a:r>
            <a:r>
              <a:rPr lang="fr-BE" sz="1100" b="1" baseline="30000" dirty="0"/>
              <a:t>er</a:t>
            </a:r>
            <a:r>
              <a:rPr lang="fr-BE" sz="1100" b="1" dirty="0"/>
              <a:t> établissement d’enseignement européen</a:t>
            </a:r>
            <a:r>
              <a:rPr lang="fr-BE" sz="1100" dirty="0"/>
              <a:t> à détenir ce titre. En 1940 le pape Pie XII établit dans la ville </a:t>
            </a:r>
            <a:r>
              <a:rPr lang="fr-BE" sz="1100" b="1" dirty="0"/>
              <a:t>une seconde université, privée catholique, on la nomme l’université pontificale.</a:t>
            </a:r>
            <a:endParaRPr lang="fr-BE" sz="1100" dirty="0"/>
          </a:p>
          <a:p>
            <a:r>
              <a:rPr lang="fr-BE" sz="1100" dirty="0"/>
              <a:t>L’apogée de la ville se situe au</a:t>
            </a:r>
            <a:r>
              <a:rPr lang="fr-BE" sz="1100" b="1" dirty="0"/>
              <a:t> XVIe siècle</a:t>
            </a:r>
            <a:r>
              <a:rPr lang="fr-BE" sz="1100" dirty="0"/>
              <a:t> avec une démographie qui atteindra en 1517 les 20 000 habitants grâce notamment au prestige de son université qui permet de véhiculer et de diffuser des idées humanistes. La ville est également prospère grâce aux richesses générées par le commerce de la laine </a:t>
            </a:r>
            <a:r>
              <a:rPr lang="fr-BE" sz="1100" dirty="0" smtClean="0"/>
              <a:t>et non </a:t>
            </a:r>
            <a:r>
              <a:rPr lang="fr-BE" sz="1100" dirty="0"/>
              <a:t>pas le pouvoir de la noblesse et des grands propriétaires terriens.</a:t>
            </a:r>
          </a:p>
          <a:p>
            <a:r>
              <a:rPr lang="fr-BE" sz="1100" dirty="0"/>
              <a:t>Plus récemment dans son histoire, la ville de Salamanque va vivre </a:t>
            </a:r>
            <a:r>
              <a:rPr lang="fr-BE" sz="1100" b="1" dirty="0"/>
              <a:t>durant trois ans sous l’occupation française,</a:t>
            </a:r>
            <a:r>
              <a:rPr lang="fr-BE" sz="1100" dirty="0"/>
              <a:t> durant la guerre d’indépendance (1809-1812). Les Français vont alors s’adonner à </a:t>
            </a:r>
            <a:r>
              <a:rPr lang="fr-BE" sz="1100" b="1" dirty="0"/>
              <a:t>la destruction</a:t>
            </a:r>
            <a:r>
              <a:rPr lang="fr-BE" sz="1100" dirty="0"/>
              <a:t> d’une grande partie des bâtiments de la ville afin d’obtenir des matériaux de construction pour constituer leur défense. Il est à noter la destruction d’un quartier entier où l’on pouvait trouver des collèges sous la tutelle de l’université. Il ne reste </a:t>
            </a:r>
            <a:r>
              <a:rPr lang="fr-BE" sz="1100" b="1" dirty="0"/>
              <a:t>absolument rien</a:t>
            </a:r>
            <a:r>
              <a:rPr lang="fr-BE" sz="1100" dirty="0"/>
              <a:t> de ce dernier </a:t>
            </a:r>
            <a:r>
              <a:rPr lang="fr-BE" sz="1100" dirty="0" smtClean="0"/>
              <a:t>aujourd’hui.</a:t>
            </a:r>
            <a:endParaRPr lang="fr-BE" sz="1100" dirty="0"/>
          </a:p>
          <a:p>
            <a:r>
              <a:rPr lang="fr-BE" sz="1100" dirty="0"/>
              <a:t>La ville aujourd’hui tire ses principales ressources financières de l’université et de l’essor touristique donné à la ville  après son classement à l’UNESCO et sa nomination en tant que ville culturelle européenne.</a:t>
            </a:r>
          </a:p>
          <a:p>
            <a:endParaRPr lang="fr-BE" sz="1100" dirty="0"/>
          </a:p>
          <a:p>
            <a:endParaRPr lang="fr-BE" sz="1100"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74" y="6518395"/>
            <a:ext cx="2805818" cy="1872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1008" y="6516216"/>
            <a:ext cx="2808312" cy="1874179"/>
          </a:xfrm>
          <a:prstGeom prst="rect">
            <a:avLst/>
          </a:prstGeom>
        </p:spPr>
      </p:pic>
    </p:spTree>
    <p:extLst>
      <p:ext uri="{BB962C8B-B14F-4D97-AF65-F5344CB8AC3E}">
        <p14:creationId xmlns:p14="http://schemas.microsoft.com/office/powerpoint/2010/main" val="1581993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0D82E2B-1F72-46FB-A825-F49399744D41}" type="slidenum">
              <a:rPr lang="fr-BE" smtClean="0"/>
              <a:t>21</a:t>
            </a:fld>
            <a:endParaRPr lang="fr-BE"/>
          </a:p>
        </p:txBody>
      </p:sp>
      <p:sp>
        <p:nvSpPr>
          <p:cNvPr id="5" name="ZoneTexte 4"/>
          <p:cNvSpPr txBox="1"/>
          <p:nvPr/>
        </p:nvSpPr>
        <p:spPr>
          <a:xfrm>
            <a:off x="548680" y="539552"/>
            <a:ext cx="5760640" cy="2800767"/>
          </a:xfrm>
          <a:prstGeom prst="rect">
            <a:avLst/>
          </a:prstGeom>
          <a:noFill/>
        </p:spPr>
        <p:txBody>
          <a:bodyPr wrap="square" rtlCol="0">
            <a:spAutoFit/>
          </a:bodyPr>
          <a:lstStyle/>
          <a:p>
            <a:r>
              <a:rPr lang="fr-BE" sz="1100" dirty="0"/>
              <a:t>À commencer par le pont romain qui franchit le Rio Tormes au sud-ouest de la ville, de nombreux monuments jalonnent l’histoire bimillénaire de l’antique </a:t>
            </a:r>
            <a:r>
              <a:rPr lang="fr-BE" sz="1100" dirty="0" err="1"/>
              <a:t>Salmantica</a:t>
            </a:r>
            <a:r>
              <a:rPr lang="fr-BE" sz="1100" dirty="0"/>
              <a:t>. Parmi les exemples remarquables, il faut citer la Vieille Cathédrale et San Marcos (XIIe siècle), les palais de la Salina et de Monterrey (XVIe siècle) et surtout la Plaza Mayor (1729-1755). Mais c’est à son Université que la ville doit ses caractéristiques essentielles. L’ensemble remarquable de bâtiments de style gothique, Renaissance et baroque qui s’est constitué du XVe au XVIIIe siècle, autour d’une institution qui se proclamait « Mère des vertus, des sciences et des arts », fait de Salamanque, au même titre qu’Oxford et Cambridge, un exemple exceptionnel d’ancienne ville universitaire dans le monde chrétien.</a:t>
            </a:r>
          </a:p>
          <a:p>
            <a:r>
              <a:rPr lang="fr-BE" sz="1100" dirty="0"/>
              <a:t>L’école-cathédrale de Salamanque existait dès la fin du XIIe siècle. Le bâtiment universitaire le plus ancien de Salamanque est actuellement affecté au Rectorat ; il s’agit de l’ancien </a:t>
            </a:r>
            <a:r>
              <a:rPr lang="fr-BE" sz="1100" dirty="0" err="1"/>
              <a:t>Hospital</a:t>
            </a:r>
            <a:r>
              <a:rPr lang="fr-BE" sz="1100" dirty="0"/>
              <a:t> </a:t>
            </a:r>
            <a:r>
              <a:rPr lang="fr-BE" sz="1100" dirty="0" err="1"/>
              <a:t>del</a:t>
            </a:r>
            <a:r>
              <a:rPr lang="fr-BE" sz="1100" dirty="0"/>
              <a:t> </a:t>
            </a:r>
            <a:r>
              <a:rPr lang="fr-BE" sz="1100" dirty="0" err="1"/>
              <a:t>Estudio</a:t>
            </a:r>
            <a:r>
              <a:rPr lang="fr-BE" sz="1100" dirty="0"/>
              <a:t>, édifié en 1413 et dont l’étape finale du programme de construction débuta en 1533.</a:t>
            </a:r>
          </a:p>
          <a:p>
            <a:r>
              <a:rPr lang="fr-BE" sz="1100" dirty="0"/>
              <a:t>Salamanque offre l’un des plus anciens exemples de bâtiments universitaires conçus dès l’origine comme tels, et non comme des collèges. La ville abrita toutefois aussi un grand nombre de collèges, institutions essentiellement caritatives et très liées à l’Université.</a:t>
            </a:r>
          </a:p>
          <a:p>
            <a:endParaRPr lang="fr-BE" sz="110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5470352"/>
            <a:ext cx="3213202" cy="214439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072" y="6046416"/>
            <a:ext cx="2646240" cy="2558032"/>
          </a:xfrm>
          <a:prstGeom prst="rect">
            <a:avLst/>
          </a:prstGeom>
        </p:spPr>
      </p:pic>
      <p:cxnSp>
        <p:nvCxnSpPr>
          <p:cNvPr id="10" name="Connecteur droit avec flèche 9"/>
          <p:cNvCxnSpPr/>
          <p:nvPr/>
        </p:nvCxnSpPr>
        <p:spPr>
          <a:xfrm>
            <a:off x="3284984" y="8389536"/>
            <a:ext cx="2160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204864" y="8263856"/>
            <a:ext cx="1074333" cy="230832"/>
          </a:xfrm>
          <a:prstGeom prst="rect">
            <a:avLst/>
          </a:prstGeom>
          <a:noFill/>
        </p:spPr>
        <p:txBody>
          <a:bodyPr wrap="none" rtlCol="0">
            <a:spAutoFit/>
          </a:bodyPr>
          <a:lstStyle/>
          <a:p>
            <a:pPr algn="ctr"/>
            <a:r>
              <a:rPr lang="fr-BE" sz="900" b="1" i="1" dirty="0" smtClean="0"/>
              <a:t>Le Patio des Ecoles</a:t>
            </a:r>
            <a:endParaRPr lang="fr-BE" sz="900" b="1" i="1" dirty="0"/>
          </a:p>
        </p:txBody>
      </p:sp>
      <p:cxnSp>
        <p:nvCxnSpPr>
          <p:cNvPr id="16" name="Connecteur droit avec flèche 15"/>
          <p:cNvCxnSpPr/>
          <p:nvPr/>
        </p:nvCxnSpPr>
        <p:spPr>
          <a:xfrm flipV="1">
            <a:off x="1916832" y="5564262"/>
            <a:ext cx="0" cy="1598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476672" y="4269160"/>
            <a:ext cx="1515159" cy="230832"/>
          </a:xfrm>
          <a:prstGeom prst="rect">
            <a:avLst/>
          </a:prstGeom>
          <a:noFill/>
        </p:spPr>
        <p:txBody>
          <a:bodyPr wrap="none" rtlCol="0">
            <a:spAutoFit/>
          </a:bodyPr>
          <a:lstStyle/>
          <a:p>
            <a:pPr algn="ctr"/>
            <a:r>
              <a:rPr lang="fr-BE" sz="900" b="1" i="1" dirty="0" smtClean="0"/>
              <a:t>L’Université de Salamanque</a:t>
            </a:r>
            <a:endParaRPr lang="fr-BE" sz="900" b="1" i="1" dirty="0"/>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896" y="3456107"/>
            <a:ext cx="3506352" cy="2340029"/>
          </a:xfrm>
          <a:prstGeom prst="rect">
            <a:avLst/>
          </a:prstGeom>
        </p:spPr>
      </p:pic>
      <p:cxnSp>
        <p:nvCxnSpPr>
          <p:cNvPr id="8" name="Connecteur droit avec flèche 7"/>
          <p:cNvCxnSpPr/>
          <p:nvPr/>
        </p:nvCxnSpPr>
        <p:spPr>
          <a:xfrm>
            <a:off x="1700808" y="4572000"/>
            <a:ext cx="29102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340768" y="5076056"/>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4188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22</a:t>
            </a:fld>
            <a:endParaRPr lang="fr-BE"/>
          </a:p>
        </p:txBody>
      </p:sp>
      <p:sp>
        <p:nvSpPr>
          <p:cNvPr id="3" name="ZoneTexte 2"/>
          <p:cNvSpPr txBox="1"/>
          <p:nvPr/>
        </p:nvSpPr>
        <p:spPr>
          <a:xfrm>
            <a:off x="548680" y="395536"/>
            <a:ext cx="5760640" cy="1277273"/>
          </a:xfrm>
          <a:prstGeom prst="rect">
            <a:avLst/>
          </a:prstGeom>
          <a:noFill/>
        </p:spPr>
        <p:txBody>
          <a:bodyPr wrap="square" rtlCol="0">
            <a:spAutoFit/>
          </a:bodyPr>
          <a:lstStyle/>
          <a:p>
            <a:r>
              <a:rPr lang="fr-BE" sz="1100" b="1" i="1" dirty="0"/>
              <a:t>Plaza Mayor </a:t>
            </a:r>
            <a:endParaRPr lang="fr-BE" sz="1100" dirty="0"/>
          </a:p>
          <a:p>
            <a:r>
              <a:rPr lang="fr-BE" sz="1100" dirty="0" smtClean="0"/>
              <a:t>Épicentre </a:t>
            </a:r>
            <a:r>
              <a:rPr lang="fr-BE" sz="1100" dirty="0"/>
              <a:t>de la vie de Salamanque, elle accueille une multitude de cafés typiques où habitants et touristes prennent un verre ou assistent aux spectacles de rue. Conçue par Alberto de Churriguera, elle présente une symétrie et une unité parfaites. Vous pourrez admirer les galeries à arcades, ou encore les frontons de l'hôtel de ville et le pavillon royal surmonté du buste de Philippe V.</a:t>
            </a:r>
          </a:p>
          <a:p>
            <a:endParaRPr lang="fr-BE" sz="1100"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824" y="1691680"/>
            <a:ext cx="4531733" cy="302433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0" y="4067944"/>
            <a:ext cx="2376264" cy="1585844"/>
          </a:xfrm>
          <a:prstGeom prst="rect">
            <a:avLst/>
          </a:prstGeom>
        </p:spPr>
      </p:pic>
      <p:sp>
        <p:nvSpPr>
          <p:cNvPr id="8" name="ZoneTexte 7"/>
          <p:cNvSpPr txBox="1"/>
          <p:nvPr/>
        </p:nvSpPr>
        <p:spPr>
          <a:xfrm>
            <a:off x="3683414" y="5727898"/>
            <a:ext cx="2409882" cy="3308598"/>
          </a:xfrm>
          <a:prstGeom prst="rect">
            <a:avLst/>
          </a:prstGeom>
          <a:noFill/>
        </p:spPr>
        <p:txBody>
          <a:bodyPr wrap="square" rtlCol="0">
            <a:spAutoFit/>
          </a:bodyPr>
          <a:lstStyle/>
          <a:p>
            <a:r>
              <a:rPr lang="fr-BE" sz="1100" b="1" i="1" dirty="0"/>
              <a:t>Maison aux Coquilles</a:t>
            </a:r>
            <a:endParaRPr lang="fr-BE" sz="1100" dirty="0"/>
          </a:p>
          <a:p>
            <a:r>
              <a:rPr lang="fr-BE" sz="1100" b="1" dirty="0"/>
              <a:t> </a:t>
            </a:r>
            <a:r>
              <a:rPr lang="fr-BE" sz="1100" dirty="0" smtClean="0"/>
              <a:t>Bâti </a:t>
            </a:r>
            <a:r>
              <a:rPr lang="fr-BE" sz="1100" dirty="0"/>
              <a:t>vers 1490, l'édifice présente un décor composé de plus de 300 </a:t>
            </a:r>
            <a:r>
              <a:rPr lang="fr-BE" sz="1100" b="1" dirty="0"/>
              <a:t>coquilles Saint-Jacques</a:t>
            </a:r>
            <a:r>
              <a:rPr lang="fr-BE" sz="1100" dirty="0"/>
              <a:t> qui adoucit la sévérité architecturale de l'ensemble. La présence de ce motif s'explique par le fait que don Rodrigo Arias Maldonado était chevalier de l'ordre militaire de St-Jacques. Admirez le</a:t>
            </a:r>
            <a:r>
              <a:rPr lang="fr-BE" sz="1100" b="1" dirty="0"/>
              <a:t> patio</a:t>
            </a:r>
            <a:r>
              <a:rPr lang="fr-BE" sz="1100" dirty="0"/>
              <a:t>, véritable joyau du gothique </a:t>
            </a:r>
            <a:r>
              <a:rPr lang="fr-BE" sz="1100" dirty="0" err="1"/>
              <a:t>isabélin</a:t>
            </a:r>
            <a:r>
              <a:rPr lang="fr-BE" sz="1100" dirty="0"/>
              <a:t>, qui possède une double galerie à arcade ornée de lions et de blasons, prenant appui sur des piliers, dans sa partie inférieure, et sur des colonnes sculptées en Italie dans la partie supérieure. La maison abrite aujourd'hui une bibliothèque publique.</a:t>
            </a:r>
          </a:p>
          <a:p>
            <a:r>
              <a:rPr lang="fr-BE" sz="1100" b="1" i="1" dirty="0"/>
              <a:t> </a:t>
            </a:r>
            <a:endParaRPr lang="fr-BE" sz="1100" dirty="0"/>
          </a:p>
          <a:p>
            <a:endParaRPr lang="fr-BE" sz="1100"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614" y="6228184"/>
            <a:ext cx="3168352" cy="2376264"/>
          </a:xfrm>
          <a:prstGeom prst="rect">
            <a:avLst/>
          </a:prstGeom>
        </p:spPr>
      </p:pic>
    </p:spTree>
    <p:extLst>
      <p:ext uri="{BB962C8B-B14F-4D97-AF65-F5344CB8AC3E}">
        <p14:creationId xmlns:p14="http://schemas.microsoft.com/office/powerpoint/2010/main" val="1168594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23</a:t>
            </a:fld>
            <a:endParaRPr lang="fr-BE"/>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467544"/>
            <a:ext cx="5760640" cy="3405178"/>
          </a:xfrm>
          <a:prstGeom prst="rect">
            <a:avLst/>
          </a:prstGeom>
        </p:spPr>
      </p:pic>
      <p:cxnSp>
        <p:nvCxnSpPr>
          <p:cNvPr id="5" name="Connecteur droit avec flèche 4"/>
          <p:cNvCxnSpPr/>
          <p:nvPr/>
        </p:nvCxnSpPr>
        <p:spPr>
          <a:xfrm flipV="1">
            <a:off x="1340768" y="3095442"/>
            <a:ext cx="0" cy="9004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27" idx="0"/>
          </p:cNvCxnSpPr>
          <p:nvPr/>
        </p:nvCxnSpPr>
        <p:spPr>
          <a:xfrm flipV="1">
            <a:off x="5013176" y="3095442"/>
            <a:ext cx="0" cy="9004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20688" y="3995936"/>
            <a:ext cx="2376264" cy="261610"/>
          </a:xfrm>
          <a:prstGeom prst="rect">
            <a:avLst/>
          </a:prstGeom>
          <a:noFill/>
        </p:spPr>
        <p:txBody>
          <a:bodyPr wrap="square" rtlCol="0">
            <a:spAutoFit/>
          </a:bodyPr>
          <a:lstStyle/>
          <a:p>
            <a:pPr algn="ctr"/>
            <a:r>
              <a:rPr lang="fr-BE" sz="1100" b="1" dirty="0" smtClean="0"/>
              <a:t>L’Ancienne Cathédrale</a:t>
            </a:r>
            <a:endParaRPr lang="fr-BE" sz="1100" b="1" dirty="0"/>
          </a:p>
        </p:txBody>
      </p:sp>
      <p:sp>
        <p:nvSpPr>
          <p:cNvPr id="27" name="ZoneTexte 26"/>
          <p:cNvSpPr txBox="1"/>
          <p:nvPr/>
        </p:nvSpPr>
        <p:spPr>
          <a:xfrm>
            <a:off x="3861048" y="3995936"/>
            <a:ext cx="2304256" cy="261610"/>
          </a:xfrm>
          <a:prstGeom prst="rect">
            <a:avLst/>
          </a:prstGeom>
          <a:noFill/>
        </p:spPr>
        <p:txBody>
          <a:bodyPr wrap="square" rtlCol="0">
            <a:spAutoFit/>
          </a:bodyPr>
          <a:lstStyle/>
          <a:p>
            <a:pPr algn="ctr"/>
            <a:r>
              <a:rPr lang="fr-BE" sz="1100" b="1" dirty="0" smtClean="0"/>
              <a:t>La Nouvelle Cathédrale</a:t>
            </a:r>
            <a:endParaRPr lang="fr-BE" sz="1100" b="1" dirty="0"/>
          </a:p>
        </p:txBody>
      </p:sp>
      <p:sp>
        <p:nvSpPr>
          <p:cNvPr id="41" name="ZoneTexte 40"/>
          <p:cNvSpPr txBox="1"/>
          <p:nvPr/>
        </p:nvSpPr>
        <p:spPr>
          <a:xfrm>
            <a:off x="476672" y="4198019"/>
            <a:ext cx="2592288" cy="2292935"/>
          </a:xfrm>
          <a:prstGeom prst="rect">
            <a:avLst/>
          </a:prstGeom>
          <a:noFill/>
        </p:spPr>
        <p:txBody>
          <a:bodyPr wrap="square" rtlCol="0">
            <a:spAutoFit/>
          </a:bodyPr>
          <a:lstStyle/>
          <a:p>
            <a:pPr algn="just"/>
            <a:r>
              <a:rPr lang="fr-BE" sz="1100" dirty="0"/>
              <a:t>Les constructeurs de la nouvelle cathédrale ont fort heureusement respecté l'ancienne qui se tient à ses côtés. Elle apparaît comme un bon exemple de cathédrale romane, et sa </a:t>
            </a:r>
            <a:r>
              <a:rPr lang="fr-BE" sz="1100" b="1" dirty="0"/>
              <a:t>tour-lanterne</a:t>
            </a:r>
            <a:r>
              <a:rPr lang="fr-BE" sz="1100" dirty="0"/>
              <a:t> nervurée, à deux étages de fenêtres, est l'une des plus belles de ce style. La chapelle de San Martin est décorée de </a:t>
            </a:r>
            <a:r>
              <a:rPr lang="fr-BE" sz="1100" b="1" dirty="0"/>
              <a:t>fresques</a:t>
            </a:r>
            <a:r>
              <a:rPr lang="fr-BE" sz="1100" dirty="0"/>
              <a:t> du 13</a:t>
            </a:r>
            <a:r>
              <a:rPr lang="fr-BE" sz="1100" baseline="30000" dirty="0"/>
              <a:t>e</a:t>
            </a:r>
            <a:r>
              <a:rPr lang="fr-BE" sz="1100" dirty="0"/>
              <a:t> s. Le </a:t>
            </a:r>
            <a:r>
              <a:rPr lang="fr-BE" sz="1100" b="1" dirty="0"/>
              <a:t>grand retable</a:t>
            </a:r>
            <a:r>
              <a:rPr lang="fr-BE" sz="1100" dirty="0"/>
              <a:t> de l'abside centrale se compose de 53 compartiments aux couleurs étonnamment fraîches et aux détails savoureux.</a:t>
            </a:r>
          </a:p>
        </p:txBody>
      </p:sp>
      <p:sp>
        <p:nvSpPr>
          <p:cNvPr id="42" name="ZoneTexte 41"/>
          <p:cNvSpPr txBox="1"/>
          <p:nvPr/>
        </p:nvSpPr>
        <p:spPr>
          <a:xfrm>
            <a:off x="3789040" y="4198019"/>
            <a:ext cx="2520280" cy="2462213"/>
          </a:xfrm>
          <a:prstGeom prst="rect">
            <a:avLst/>
          </a:prstGeom>
          <a:noFill/>
        </p:spPr>
        <p:txBody>
          <a:bodyPr wrap="square" rtlCol="0">
            <a:spAutoFit/>
          </a:bodyPr>
          <a:lstStyle/>
          <a:p>
            <a:pPr algn="just"/>
            <a:r>
              <a:rPr lang="fr-BE" sz="1100" dirty="0"/>
              <a:t>Sa construction s'étend sur plus de deux siècles (16</a:t>
            </a:r>
            <a:r>
              <a:rPr lang="fr-BE" sz="1100" baseline="30000" dirty="0"/>
              <a:t>e</a:t>
            </a:r>
            <a:r>
              <a:rPr lang="fr-BE" sz="1100" dirty="0"/>
              <a:t>-18</a:t>
            </a:r>
            <a:r>
              <a:rPr lang="fr-BE" sz="1100" baseline="30000" dirty="0"/>
              <a:t>e</a:t>
            </a:r>
            <a:r>
              <a:rPr lang="fr-BE" sz="1100" dirty="0"/>
              <a:t>s.), ce qui explique la variété des styles : gothique, Renaissance et baroque. La </a:t>
            </a:r>
            <a:r>
              <a:rPr lang="fr-BE" sz="1100" b="1" dirty="0"/>
              <a:t>façade occidentale</a:t>
            </a:r>
            <a:r>
              <a:rPr lang="fr-BE" sz="1100" dirty="0"/>
              <a:t> se déploie comme un paravent au décor foisonnant, probablement dessiné par Juan Gil de </a:t>
            </a:r>
            <a:r>
              <a:rPr lang="fr-BE" sz="1100" dirty="0" err="1"/>
              <a:t>Hontañón</a:t>
            </a:r>
            <a:r>
              <a:rPr lang="fr-BE" sz="1100" dirty="0"/>
              <a:t>. Le </a:t>
            </a:r>
            <a:r>
              <a:rPr lang="fr-BE" sz="1100" b="1" dirty="0"/>
              <a:t>portail nord</a:t>
            </a:r>
            <a:r>
              <a:rPr lang="fr-BE" sz="1100" dirty="0"/>
              <a:t> s'orne d'un délicat bas-relief illustrant l'entrée de Jésus à Jérusalem le jour des Rameaux. L'</a:t>
            </a:r>
            <a:r>
              <a:rPr lang="fr-BE" sz="1100" b="1" dirty="0"/>
              <a:t>intérieur</a:t>
            </a:r>
            <a:r>
              <a:rPr lang="fr-BE" sz="1100" dirty="0"/>
              <a:t> frappe par la richesse des voûtes, la finesse des corniches, l'élancement des piliers.</a:t>
            </a:r>
          </a:p>
          <a:p>
            <a:pPr algn="just"/>
            <a:endParaRPr lang="fr-BE" sz="1100" dirty="0"/>
          </a:p>
        </p:txBody>
      </p:sp>
      <p:pic>
        <p:nvPicPr>
          <p:cNvPr id="54" name="Imag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1" y="6804247"/>
            <a:ext cx="3240360" cy="1458825"/>
          </a:xfrm>
          <a:prstGeom prst="rect">
            <a:avLst/>
          </a:prstGeom>
        </p:spPr>
      </p:pic>
      <p:sp>
        <p:nvSpPr>
          <p:cNvPr id="56" name="ZoneTexte 55"/>
          <p:cNvSpPr txBox="1"/>
          <p:nvPr/>
        </p:nvSpPr>
        <p:spPr>
          <a:xfrm>
            <a:off x="3789040" y="6732240"/>
            <a:ext cx="2520280" cy="1785104"/>
          </a:xfrm>
          <a:prstGeom prst="rect">
            <a:avLst/>
          </a:prstGeom>
          <a:noFill/>
        </p:spPr>
        <p:txBody>
          <a:bodyPr wrap="square" rtlCol="0">
            <a:spAutoFit/>
          </a:bodyPr>
          <a:lstStyle/>
          <a:p>
            <a:r>
              <a:rPr lang="fr-BE" sz="1100" b="1" dirty="0" smtClean="0"/>
              <a:t>Le pont romain</a:t>
            </a:r>
          </a:p>
          <a:p>
            <a:r>
              <a:rPr lang="fr-BE" sz="1100" dirty="0"/>
              <a:t>pont (</a:t>
            </a:r>
            <a:r>
              <a:rPr lang="fr-BE" sz="1100" i="1" dirty="0"/>
              <a:t>El </a:t>
            </a:r>
            <a:r>
              <a:rPr lang="fr-BE" sz="1100" i="1" dirty="0" err="1"/>
              <a:t>Puente</a:t>
            </a:r>
            <a:r>
              <a:rPr lang="fr-BE" sz="1100" i="1" dirty="0"/>
              <a:t> Romano</a:t>
            </a:r>
            <a:r>
              <a:rPr lang="fr-BE" sz="1100" dirty="0"/>
              <a:t>), </a:t>
            </a:r>
            <a:r>
              <a:rPr lang="fr-BE" sz="1100" dirty="0" smtClean="0"/>
              <a:t>probablement construit </a:t>
            </a:r>
            <a:r>
              <a:rPr lang="fr-BE" sz="1100" dirty="0"/>
              <a:t>à l'époque de l'empereur </a:t>
            </a:r>
            <a:r>
              <a:rPr lang="fr-BE" sz="1100" dirty="0" smtClean="0"/>
              <a:t>romain Trajan. </a:t>
            </a:r>
            <a:r>
              <a:rPr lang="fr-BE" sz="1100" dirty="0"/>
              <a:t>Sa structure était formée </a:t>
            </a:r>
            <a:r>
              <a:rPr lang="fr-BE" sz="1100" dirty="0" smtClean="0"/>
              <a:t> </a:t>
            </a:r>
            <a:r>
              <a:rPr lang="fr-BE" sz="1100" dirty="0"/>
              <a:t>par des pierres de 23 cm de large sur 34 cm de haut. Aujourd'hui, de la construction primitive ne subsistent que les quinze arches les plus proches de la cité.</a:t>
            </a:r>
          </a:p>
          <a:p>
            <a:endParaRPr lang="fr-BE" sz="1100" b="1" dirty="0"/>
          </a:p>
        </p:txBody>
      </p:sp>
    </p:spTree>
    <p:extLst>
      <p:ext uri="{BB962C8B-B14F-4D97-AF65-F5344CB8AC3E}">
        <p14:creationId xmlns:p14="http://schemas.microsoft.com/office/powerpoint/2010/main" val="3208218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8680" y="366184"/>
            <a:ext cx="5760640" cy="749432"/>
          </a:xfrm>
        </p:spPr>
        <p:style>
          <a:lnRef idx="1">
            <a:schemeClr val="accent1"/>
          </a:lnRef>
          <a:fillRef idx="2">
            <a:schemeClr val="accent1"/>
          </a:fillRef>
          <a:effectRef idx="1">
            <a:schemeClr val="accent1"/>
          </a:effectRef>
          <a:fontRef idx="minor">
            <a:schemeClr val="dk1"/>
          </a:fontRef>
        </p:style>
        <p:txBody>
          <a:bodyPr>
            <a:normAutofit/>
          </a:bodyPr>
          <a:lstStyle/>
          <a:p>
            <a:pPr algn="l"/>
            <a:r>
              <a:rPr lang="fr-BE" sz="1400" b="1" dirty="0" smtClean="0"/>
              <a:t>5ème Jour                               Mardi 27 août 2019</a:t>
            </a:r>
            <a:br>
              <a:rPr lang="fr-BE" sz="1400" b="1" dirty="0" smtClean="0"/>
            </a:br>
            <a:r>
              <a:rPr lang="fr-BE" sz="1400" b="1" dirty="0" smtClean="0"/>
              <a:t/>
            </a:r>
            <a:br>
              <a:rPr lang="fr-BE" sz="1400" b="1" dirty="0" smtClean="0"/>
            </a:br>
            <a:r>
              <a:rPr lang="fr-BE" sz="1400" b="1" dirty="0" smtClean="0"/>
              <a:t>                          </a:t>
            </a:r>
            <a:r>
              <a:rPr lang="fr-BE" sz="1400" dirty="0" smtClean="0"/>
              <a:t>   </a:t>
            </a:r>
            <a:r>
              <a:rPr lang="fr-BE" sz="1400" b="1" dirty="0" smtClean="0"/>
              <a:t>BARCA D’ALVA – FERRADOSA – FOLGOSA - LEVERINHO</a:t>
            </a:r>
            <a:endParaRPr lang="fr-BE" sz="1400" b="1" u="sng" dirty="0">
              <a:effectLst>
                <a:outerShdw blurRad="38100" dist="38100" dir="2700000" algn="tl">
                  <a:srgbClr val="000000">
                    <a:alpha val="43137"/>
                  </a:srgbClr>
                </a:outerShdw>
              </a:effectLst>
            </a:endParaRPr>
          </a:p>
        </p:txBody>
      </p:sp>
      <p:sp>
        <p:nvSpPr>
          <p:cNvPr id="10" name="Espace réservé du numéro de diapositive 9"/>
          <p:cNvSpPr>
            <a:spLocks noGrp="1"/>
          </p:cNvSpPr>
          <p:nvPr>
            <p:ph type="sldNum" sz="quarter" idx="12"/>
          </p:nvPr>
        </p:nvSpPr>
        <p:spPr>
          <a:xfrm>
            <a:off x="5589240" y="8475135"/>
            <a:ext cx="962372" cy="390924"/>
          </a:xfrm>
        </p:spPr>
        <p:txBody>
          <a:bodyPr/>
          <a:lstStyle/>
          <a:p>
            <a:fld id="{E0D82E2B-1F72-46FB-A825-F49399744D41}" type="slidenum">
              <a:rPr lang="fr-BE" sz="1100" smtClean="0"/>
              <a:t>24</a:t>
            </a:fld>
            <a:endParaRPr lang="fr-BE" sz="1100" dirty="0"/>
          </a:p>
        </p:txBody>
      </p:sp>
      <p:sp>
        <p:nvSpPr>
          <p:cNvPr id="5" name="ZoneTexte 4"/>
          <p:cNvSpPr txBox="1"/>
          <p:nvPr/>
        </p:nvSpPr>
        <p:spPr>
          <a:xfrm>
            <a:off x="536372" y="1259631"/>
            <a:ext cx="6048672" cy="769441"/>
          </a:xfrm>
          <a:prstGeom prst="rect">
            <a:avLst/>
          </a:prstGeom>
          <a:noFill/>
        </p:spPr>
        <p:txBody>
          <a:bodyPr wrap="square" rtlCol="0">
            <a:spAutoFit/>
          </a:bodyPr>
          <a:lstStyle/>
          <a:p>
            <a:pPr marL="171450" indent="-171450" defTabSz="627063">
              <a:buFontTx/>
              <a:buChar char="-"/>
            </a:pPr>
            <a:r>
              <a:rPr lang="fr-BE" sz="1100" dirty="0" smtClean="0"/>
              <a:t>Matinée : excursion « Les vins de Porto » </a:t>
            </a:r>
            <a:r>
              <a:rPr lang="fr-BE" sz="1100" dirty="0"/>
              <a:t>	</a:t>
            </a:r>
          </a:p>
          <a:p>
            <a:pPr marL="171450" indent="-171450" defTabSz="627063">
              <a:buFontTx/>
              <a:buChar char="-"/>
            </a:pPr>
            <a:r>
              <a:rPr lang="fr-BE" sz="1100" dirty="0" smtClean="0"/>
              <a:t>Après-midi en </a:t>
            </a:r>
            <a:r>
              <a:rPr lang="fr-BE" sz="1100" dirty="0" err="1" smtClean="0"/>
              <a:t>naviguation</a:t>
            </a:r>
            <a:endParaRPr lang="fr-BE" sz="1100" dirty="0" smtClean="0"/>
          </a:p>
          <a:p>
            <a:pPr marL="171450" indent="-171450" defTabSz="627063">
              <a:buFontTx/>
              <a:buChar char="-"/>
            </a:pPr>
            <a:r>
              <a:rPr lang="fr-BE" sz="1100" dirty="0" smtClean="0"/>
              <a:t>Soirée folklorique</a:t>
            </a:r>
            <a:r>
              <a:rPr lang="fr-BE" sz="1100" dirty="0"/>
              <a:t>	</a:t>
            </a:r>
          </a:p>
          <a:p>
            <a:endParaRPr lang="fr-BE" sz="1100" dirty="0"/>
          </a:p>
        </p:txBody>
      </p:sp>
      <p:sp>
        <p:nvSpPr>
          <p:cNvPr id="3" name="ZoneTexte 2"/>
          <p:cNvSpPr txBox="1"/>
          <p:nvPr/>
        </p:nvSpPr>
        <p:spPr>
          <a:xfrm>
            <a:off x="548680" y="1969547"/>
            <a:ext cx="5760640" cy="1954381"/>
          </a:xfrm>
          <a:prstGeom prst="rect">
            <a:avLst/>
          </a:prstGeom>
          <a:noFill/>
        </p:spPr>
        <p:txBody>
          <a:bodyPr wrap="square" rtlCol="0">
            <a:spAutoFit/>
          </a:bodyPr>
          <a:lstStyle/>
          <a:p>
            <a:r>
              <a:rPr lang="fr-BE" sz="1100" dirty="0"/>
              <a:t> </a:t>
            </a:r>
            <a:r>
              <a:rPr lang="fr-BE" sz="1100" b="1" dirty="0"/>
              <a:t>Barca d'</a:t>
            </a:r>
            <a:r>
              <a:rPr lang="fr-BE" sz="1100" b="1" dirty="0" err="1"/>
              <a:t>Alva</a:t>
            </a:r>
            <a:r>
              <a:rPr lang="fr-BE" sz="1100" dirty="0"/>
              <a:t> est installée sur le fleuve </a:t>
            </a:r>
            <a:r>
              <a:rPr lang="fr-BE" sz="1100" dirty="0" smtClean="0"/>
              <a:t>Douro. </a:t>
            </a:r>
            <a:r>
              <a:rPr lang="fr-BE" sz="1100" dirty="0"/>
              <a:t>La ville est proche de la frontière espagnole.  </a:t>
            </a:r>
            <a:r>
              <a:rPr lang="fr-BE" sz="1100" dirty="0" smtClean="0"/>
              <a:t>Elle </a:t>
            </a:r>
            <a:r>
              <a:rPr lang="fr-BE" sz="1100" dirty="0"/>
              <a:t>est souvent la dernière étape d’une croisière fluviale sur le Douro à la rencontre de ses vallées, villages et vignobles qui forment un cadre enchanteur. Jusqu'à Barca de </a:t>
            </a:r>
            <a:r>
              <a:rPr lang="fr-BE" sz="1100" dirty="0" err="1"/>
              <a:t>Alva</a:t>
            </a:r>
            <a:r>
              <a:rPr lang="fr-BE" sz="1100" dirty="0"/>
              <a:t>, la vallée viticole du Douro est aussi la plus ancienne région viticole délimitée du monde. Le fleuve s'est chargé de la première partie de l'ouvrage en creusant dans la terre des vallées profondes, alors que l'homme a su transformer les montagnes de schiste en terrains entourés de murs, où il a planté les vignes, vertes en été, couleur de feu en automne. Grâce à un savoir hérité de plusieurs générations, il a incliné les terrasses de façon à ce que les rayons de soleil puissent embrasser les vignes et donner ainsi au raisin la chaleur dont le vin a besoin. Par conséquent, ce vin et ce paysage uniques sont les fruits de la terre et du travail de l'homme.</a:t>
            </a:r>
          </a:p>
          <a:p>
            <a:endParaRPr lang="fr-BE" sz="1100"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372" y="3786327"/>
            <a:ext cx="5772947" cy="2729889"/>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056" y="6931744"/>
            <a:ext cx="3024000" cy="1512000"/>
          </a:xfrm>
          <a:prstGeom prst="rect">
            <a:avLst/>
          </a:prstGeom>
        </p:spPr>
      </p:pic>
      <p:sp>
        <p:nvSpPr>
          <p:cNvPr id="11" name="ZoneTexte 10"/>
          <p:cNvSpPr txBox="1"/>
          <p:nvPr/>
        </p:nvSpPr>
        <p:spPr>
          <a:xfrm>
            <a:off x="1700808" y="8460432"/>
            <a:ext cx="662362" cy="230832"/>
          </a:xfrm>
          <a:prstGeom prst="rect">
            <a:avLst/>
          </a:prstGeom>
          <a:noFill/>
        </p:spPr>
        <p:txBody>
          <a:bodyPr wrap="none" rtlCol="0">
            <a:spAutoFit/>
          </a:bodyPr>
          <a:lstStyle/>
          <a:p>
            <a:pPr algn="ctr"/>
            <a:r>
              <a:rPr lang="fr-BE" sz="900" b="1" i="1" dirty="0" err="1" smtClean="0"/>
              <a:t>Ferradosa</a:t>
            </a:r>
            <a:endParaRPr lang="fr-BE" sz="900" b="1" i="1"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1048" y="6931744"/>
            <a:ext cx="2408108" cy="1528688"/>
          </a:xfrm>
          <a:prstGeom prst="rect">
            <a:avLst/>
          </a:prstGeom>
        </p:spPr>
      </p:pic>
      <p:sp>
        <p:nvSpPr>
          <p:cNvPr id="12" name="ZoneTexte 11"/>
          <p:cNvSpPr txBox="1"/>
          <p:nvPr/>
        </p:nvSpPr>
        <p:spPr>
          <a:xfrm>
            <a:off x="2998438" y="6501408"/>
            <a:ext cx="790602" cy="230832"/>
          </a:xfrm>
          <a:prstGeom prst="rect">
            <a:avLst/>
          </a:prstGeom>
          <a:noFill/>
        </p:spPr>
        <p:txBody>
          <a:bodyPr wrap="none" rtlCol="0">
            <a:spAutoFit/>
          </a:bodyPr>
          <a:lstStyle/>
          <a:p>
            <a:pPr algn="ctr"/>
            <a:r>
              <a:rPr lang="fr-BE" sz="900" b="1" i="1" dirty="0" smtClean="0"/>
              <a:t>Barca d’</a:t>
            </a:r>
            <a:r>
              <a:rPr lang="fr-BE" sz="900" b="1" i="1" dirty="0" err="1" smtClean="0"/>
              <a:t>Alva</a:t>
            </a:r>
            <a:endParaRPr lang="fr-BE" sz="900" b="1" i="1" dirty="0"/>
          </a:p>
        </p:txBody>
      </p:sp>
      <p:sp>
        <p:nvSpPr>
          <p:cNvPr id="13" name="ZoneTexte 12"/>
          <p:cNvSpPr txBox="1"/>
          <p:nvPr/>
        </p:nvSpPr>
        <p:spPr>
          <a:xfrm>
            <a:off x="4970286" y="8460432"/>
            <a:ext cx="546946" cy="230832"/>
          </a:xfrm>
          <a:prstGeom prst="rect">
            <a:avLst/>
          </a:prstGeom>
          <a:noFill/>
        </p:spPr>
        <p:txBody>
          <a:bodyPr wrap="none" rtlCol="0">
            <a:spAutoFit/>
          </a:bodyPr>
          <a:lstStyle/>
          <a:p>
            <a:pPr algn="ctr"/>
            <a:r>
              <a:rPr lang="fr-BE" sz="900" i="1" dirty="0" err="1" smtClean="0"/>
              <a:t>Folgosa</a:t>
            </a:r>
            <a:endParaRPr lang="fr-BE" sz="900" i="1" dirty="0"/>
          </a:p>
        </p:txBody>
      </p:sp>
    </p:spTree>
    <p:extLst>
      <p:ext uri="{BB962C8B-B14F-4D97-AF65-F5344CB8AC3E}">
        <p14:creationId xmlns:p14="http://schemas.microsoft.com/office/powerpoint/2010/main" val="5062953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0D82E2B-1F72-46FB-A825-F49399744D41}" type="slidenum">
              <a:rPr lang="fr-BE" smtClean="0"/>
              <a:t>25</a:t>
            </a:fld>
            <a:endParaRPr lang="fr-BE"/>
          </a:p>
        </p:txBody>
      </p:sp>
      <p:sp>
        <p:nvSpPr>
          <p:cNvPr id="7" name="ZoneTexte 6"/>
          <p:cNvSpPr txBox="1"/>
          <p:nvPr/>
        </p:nvSpPr>
        <p:spPr>
          <a:xfrm>
            <a:off x="620688" y="323528"/>
            <a:ext cx="5616624" cy="261610"/>
          </a:xfrm>
          <a:prstGeom prst="rect">
            <a:avLst/>
          </a:prstGeom>
          <a:noFill/>
        </p:spPr>
        <p:txBody>
          <a:bodyPr wrap="square" rtlCol="0">
            <a:spAutoFit/>
          </a:bodyPr>
          <a:lstStyle/>
          <a:p>
            <a:pPr algn="ctr"/>
            <a:r>
              <a:rPr lang="fr-BE" sz="1100" b="1" dirty="0" smtClean="0"/>
              <a:t>La Route du Vin de Porto</a:t>
            </a:r>
            <a:endParaRPr lang="fr-BE" sz="1100" b="1" dirty="0"/>
          </a:p>
        </p:txBody>
      </p:sp>
      <p:sp>
        <p:nvSpPr>
          <p:cNvPr id="8" name="ZoneTexte 7"/>
          <p:cNvSpPr txBox="1"/>
          <p:nvPr/>
        </p:nvSpPr>
        <p:spPr>
          <a:xfrm>
            <a:off x="620688" y="683568"/>
            <a:ext cx="5616624" cy="1446550"/>
          </a:xfrm>
          <a:prstGeom prst="rect">
            <a:avLst/>
          </a:prstGeom>
          <a:noFill/>
        </p:spPr>
        <p:txBody>
          <a:bodyPr wrap="square" rtlCol="0">
            <a:spAutoFit/>
          </a:bodyPr>
          <a:lstStyle/>
          <a:p>
            <a:r>
              <a:rPr lang="fr-BE" sz="1100" dirty="0" smtClean="0"/>
              <a:t>La </a:t>
            </a:r>
            <a:r>
              <a:rPr lang="fr-BE" sz="1100" dirty="0"/>
              <a:t>« Route du Vin de Porto ». Vous admirerez cet incroyable vignoble qui s'étend sur une centaine de kilomètres le long du Douro jusqu'à la frontière espagnole et qui a la particularité d'être planté en escaliers. </a:t>
            </a:r>
            <a:r>
              <a:rPr lang="fr-BE" sz="1100" dirty="0" smtClean="0"/>
              <a:t>Nous nous dirigerons </a:t>
            </a:r>
            <a:r>
              <a:rPr lang="fr-BE" sz="1100" dirty="0"/>
              <a:t>en direction de San Salvator do </a:t>
            </a:r>
            <a:r>
              <a:rPr lang="fr-BE" sz="1100" dirty="0" err="1"/>
              <a:t>Mundo</a:t>
            </a:r>
            <a:r>
              <a:rPr lang="fr-BE" sz="1100" dirty="0"/>
              <a:t> et Sao Joao da </a:t>
            </a:r>
            <a:r>
              <a:rPr lang="fr-BE" sz="1100" dirty="0" err="1"/>
              <a:t>Pesqueira</a:t>
            </a:r>
            <a:r>
              <a:rPr lang="fr-BE" sz="1100" dirty="0"/>
              <a:t>, petits bourgs situés dans les vignobles de la vallée du « Rio </a:t>
            </a:r>
            <a:r>
              <a:rPr lang="fr-BE" sz="1100" dirty="0" err="1"/>
              <a:t>Torto</a:t>
            </a:r>
            <a:r>
              <a:rPr lang="fr-BE" sz="1100" dirty="0"/>
              <a:t> ». A Sao Joao da </a:t>
            </a:r>
            <a:r>
              <a:rPr lang="fr-BE" sz="1100" dirty="0" err="1"/>
              <a:t>Pesqueira</a:t>
            </a:r>
            <a:r>
              <a:rPr lang="fr-BE" sz="1100" dirty="0"/>
              <a:t> </a:t>
            </a:r>
            <a:r>
              <a:rPr lang="fr-BE" sz="1100" dirty="0" smtClean="0"/>
              <a:t>nous aurons </a:t>
            </a:r>
            <a:r>
              <a:rPr lang="fr-BE" sz="1100" dirty="0"/>
              <a:t>l'occasion de découvrir la place principale ornée d'arcades, la chapelle ainsi que des maisons blanches à balcon. Au cours d'un arrêt dans une </a:t>
            </a:r>
            <a:r>
              <a:rPr lang="fr-BE" sz="1100" dirty="0" err="1"/>
              <a:t>quinta</a:t>
            </a:r>
            <a:r>
              <a:rPr lang="fr-BE" sz="1100" dirty="0"/>
              <a:t> (cave à vins), </a:t>
            </a:r>
            <a:r>
              <a:rPr lang="fr-BE" sz="1100" dirty="0" smtClean="0"/>
              <a:t>nous pourrons </a:t>
            </a:r>
            <a:r>
              <a:rPr lang="fr-BE" sz="1100" dirty="0"/>
              <a:t>déguster le fameux Porto*. Cette escapade est également l'occasion de découvrir la région et ses beaux paysages. </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80" y="4788024"/>
            <a:ext cx="3314700" cy="2209800"/>
          </a:xfrm>
          <a:prstGeom prst="rect">
            <a:avLst/>
          </a:prstGeom>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0" y="2411760"/>
            <a:ext cx="2808312" cy="2100617"/>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6156176"/>
            <a:ext cx="3044957" cy="2283718"/>
          </a:xfrm>
          <a:prstGeom prst="rect">
            <a:avLst/>
          </a:prstGeom>
        </p:spPr>
      </p:pic>
      <p:pic>
        <p:nvPicPr>
          <p:cNvPr id="17" name="Imag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054" y="2987824"/>
            <a:ext cx="2880903" cy="1892441"/>
          </a:xfrm>
          <a:prstGeom prst="rect">
            <a:avLst/>
          </a:prstGeom>
        </p:spPr>
      </p:pic>
      <p:sp>
        <p:nvSpPr>
          <p:cNvPr id="18" name="ZoneTexte 17"/>
          <p:cNvSpPr txBox="1"/>
          <p:nvPr/>
        </p:nvSpPr>
        <p:spPr>
          <a:xfrm>
            <a:off x="4338577" y="2483768"/>
            <a:ext cx="1250663" cy="230832"/>
          </a:xfrm>
          <a:prstGeom prst="rect">
            <a:avLst/>
          </a:prstGeom>
          <a:noFill/>
        </p:spPr>
        <p:txBody>
          <a:bodyPr wrap="none" rtlCol="0">
            <a:spAutoFit/>
          </a:bodyPr>
          <a:lstStyle/>
          <a:p>
            <a:pPr algn="ctr"/>
            <a:r>
              <a:rPr lang="fr-BE" sz="900" b="1" i="1" dirty="0" smtClean="0"/>
              <a:t>Sao Joao da </a:t>
            </a:r>
            <a:r>
              <a:rPr lang="fr-BE" sz="900" b="1" i="1" dirty="0" err="1" smtClean="0"/>
              <a:t>Pesqueira</a:t>
            </a:r>
            <a:endParaRPr lang="fr-BE" sz="900" b="1" i="1" dirty="0"/>
          </a:p>
        </p:txBody>
      </p:sp>
      <p:sp>
        <p:nvSpPr>
          <p:cNvPr id="19" name="ZoneTexte 18"/>
          <p:cNvSpPr txBox="1"/>
          <p:nvPr/>
        </p:nvSpPr>
        <p:spPr>
          <a:xfrm>
            <a:off x="4858330" y="4932040"/>
            <a:ext cx="514886" cy="230832"/>
          </a:xfrm>
          <a:prstGeom prst="rect">
            <a:avLst/>
          </a:prstGeom>
          <a:noFill/>
        </p:spPr>
        <p:txBody>
          <a:bodyPr wrap="none" rtlCol="0">
            <a:spAutoFit/>
          </a:bodyPr>
          <a:lstStyle/>
          <a:p>
            <a:pPr algn="ctr"/>
            <a:r>
              <a:rPr lang="fr-BE" sz="900" b="1" u="sng" dirty="0" err="1" smtClean="0"/>
              <a:t>Quinta</a:t>
            </a:r>
            <a:endParaRPr lang="fr-BE" sz="900" b="1" u="sng" dirty="0"/>
          </a:p>
        </p:txBody>
      </p:sp>
      <p:sp>
        <p:nvSpPr>
          <p:cNvPr id="20" name="ZoneTexte 19"/>
          <p:cNvSpPr txBox="1"/>
          <p:nvPr/>
        </p:nvSpPr>
        <p:spPr>
          <a:xfrm>
            <a:off x="1128419" y="7596336"/>
            <a:ext cx="1364477" cy="230832"/>
          </a:xfrm>
          <a:prstGeom prst="rect">
            <a:avLst/>
          </a:prstGeom>
          <a:noFill/>
        </p:spPr>
        <p:txBody>
          <a:bodyPr wrap="none" rtlCol="0">
            <a:spAutoFit/>
          </a:bodyPr>
          <a:lstStyle/>
          <a:p>
            <a:pPr algn="ctr"/>
            <a:r>
              <a:rPr lang="fr-BE" sz="900" dirty="0" smtClean="0"/>
              <a:t>Vigne à Sao Da </a:t>
            </a:r>
            <a:r>
              <a:rPr lang="fr-BE" sz="900" dirty="0" err="1" smtClean="0"/>
              <a:t>Pesqueira</a:t>
            </a:r>
            <a:endParaRPr lang="fr-BE" sz="900" dirty="0"/>
          </a:p>
        </p:txBody>
      </p:sp>
    </p:spTree>
    <p:extLst>
      <p:ext uri="{BB962C8B-B14F-4D97-AF65-F5344CB8AC3E}">
        <p14:creationId xmlns:p14="http://schemas.microsoft.com/office/powerpoint/2010/main" val="34755716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p:cNvSpPr>
            <a:spLocks noGrp="1"/>
          </p:cNvSpPr>
          <p:nvPr>
            <p:ph type="sldNum" sz="quarter" idx="12"/>
          </p:nvPr>
        </p:nvSpPr>
        <p:spPr>
          <a:xfrm>
            <a:off x="5589240" y="8475135"/>
            <a:ext cx="962372" cy="390924"/>
          </a:xfrm>
        </p:spPr>
        <p:txBody>
          <a:bodyPr/>
          <a:lstStyle/>
          <a:p>
            <a:fld id="{E0D82E2B-1F72-46FB-A825-F49399744D41}" type="slidenum">
              <a:rPr lang="fr-BE" sz="1100" smtClean="0"/>
              <a:t>26</a:t>
            </a:fld>
            <a:endParaRPr lang="fr-BE" sz="1100" dirty="0"/>
          </a:p>
        </p:txBody>
      </p:sp>
      <p:sp>
        <p:nvSpPr>
          <p:cNvPr id="9" name="Titre 1"/>
          <p:cNvSpPr>
            <a:spLocks noGrp="1"/>
          </p:cNvSpPr>
          <p:nvPr>
            <p:ph type="title"/>
          </p:nvPr>
        </p:nvSpPr>
        <p:spPr>
          <a:xfrm>
            <a:off x="476672" y="366184"/>
            <a:ext cx="6038428" cy="749432"/>
          </a:xfrm>
        </p:spPr>
        <p:style>
          <a:lnRef idx="1">
            <a:schemeClr val="accent1"/>
          </a:lnRef>
          <a:fillRef idx="2">
            <a:schemeClr val="accent1"/>
          </a:fillRef>
          <a:effectRef idx="1">
            <a:schemeClr val="accent1"/>
          </a:effectRef>
          <a:fontRef idx="minor">
            <a:schemeClr val="dk1"/>
          </a:fontRef>
        </p:style>
        <p:txBody>
          <a:bodyPr>
            <a:normAutofit/>
          </a:bodyPr>
          <a:lstStyle/>
          <a:p>
            <a:pPr algn="l"/>
            <a:r>
              <a:rPr lang="fr-BE" sz="1400" b="1" dirty="0" smtClean="0"/>
              <a:t>6ème Jour                               Mercredi 28 août 2019</a:t>
            </a:r>
            <a:br>
              <a:rPr lang="fr-BE" sz="1400" b="1" dirty="0" smtClean="0"/>
            </a:br>
            <a:r>
              <a:rPr lang="fr-BE" sz="1400" b="1" dirty="0" smtClean="0"/>
              <a:t/>
            </a:r>
            <a:br>
              <a:rPr lang="fr-BE" sz="1400" b="1" dirty="0" smtClean="0"/>
            </a:br>
            <a:r>
              <a:rPr lang="fr-BE" sz="1400" b="1" dirty="0" smtClean="0"/>
              <a:t>                          </a:t>
            </a:r>
            <a:r>
              <a:rPr lang="fr-BE" sz="1400" dirty="0" smtClean="0"/>
              <a:t>                          </a:t>
            </a:r>
            <a:r>
              <a:rPr lang="fr-BE" sz="1400" b="1" dirty="0" smtClean="0"/>
              <a:t>LEVERINHO - PORTO</a:t>
            </a:r>
            <a:endParaRPr lang="fr-BE" sz="1400" b="1" u="sng" dirty="0">
              <a:effectLst>
                <a:outerShdw blurRad="38100" dist="38100" dir="2700000" algn="tl">
                  <a:srgbClr val="000000">
                    <a:alpha val="43137"/>
                  </a:srgbClr>
                </a:outerShdw>
              </a:effectLst>
            </a:endParaRPr>
          </a:p>
        </p:txBody>
      </p:sp>
      <p:sp>
        <p:nvSpPr>
          <p:cNvPr id="12" name="ZoneTexte 11"/>
          <p:cNvSpPr txBox="1"/>
          <p:nvPr/>
        </p:nvSpPr>
        <p:spPr>
          <a:xfrm>
            <a:off x="476672" y="1259632"/>
            <a:ext cx="6048672" cy="1615827"/>
          </a:xfrm>
          <a:prstGeom prst="rect">
            <a:avLst/>
          </a:prstGeom>
          <a:noFill/>
        </p:spPr>
        <p:txBody>
          <a:bodyPr wrap="square" rtlCol="0">
            <a:spAutoFit/>
          </a:bodyPr>
          <a:lstStyle/>
          <a:p>
            <a:pPr marL="171450" indent="-171450" defTabSz="627063">
              <a:buFontTx/>
              <a:buChar char="-"/>
            </a:pPr>
            <a:r>
              <a:rPr lang="fr-BE" sz="1100" dirty="0" smtClean="0"/>
              <a:t>Petit déjeuner à bord</a:t>
            </a:r>
            <a:r>
              <a:rPr lang="fr-BE" sz="1100" dirty="0"/>
              <a:t>	</a:t>
            </a:r>
            <a:endParaRPr lang="fr-BE" sz="1100" dirty="0" smtClean="0"/>
          </a:p>
          <a:p>
            <a:pPr marL="171450" indent="-171450" defTabSz="901700">
              <a:buFontTx/>
              <a:buChar char="-"/>
            </a:pPr>
            <a:r>
              <a:rPr lang="fr-BE" sz="1100" dirty="0" smtClean="0"/>
              <a:t>09h00 Débarquement</a:t>
            </a:r>
          </a:p>
          <a:p>
            <a:pPr marL="171450" indent="-171450" defTabSz="901700">
              <a:buFontTx/>
              <a:buChar char="-"/>
            </a:pPr>
            <a:r>
              <a:rPr lang="fr-BE" sz="1100" dirty="0" smtClean="0"/>
              <a:t>Temps libre à Porto (± 2 heures)</a:t>
            </a:r>
          </a:p>
          <a:p>
            <a:pPr marL="171450" indent="-171450" defTabSz="901700">
              <a:buFontTx/>
              <a:buChar char="-"/>
            </a:pPr>
            <a:r>
              <a:rPr lang="fr-BE" sz="1100" dirty="0" smtClean="0"/>
              <a:t>13h00 Départ en car pour l’aéroport de Porto</a:t>
            </a:r>
          </a:p>
          <a:p>
            <a:pPr marL="171450" indent="-171450" defTabSz="901700">
              <a:buFontTx/>
              <a:buChar char="-"/>
            </a:pPr>
            <a:r>
              <a:rPr lang="fr-BE" sz="1100" dirty="0" smtClean="0"/>
              <a:t>15h45 Décollage</a:t>
            </a:r>
          </a:p>
          <a:p>
            <a:pPr marL="171450" indent="-171450" defTabSz="901700">
              <a:buFontTx/>
              <a:buChar char="-"/>
            </a:pPr>
            <a:r>
              <a:rPr lang="fr-BE" sz="1100" dirty="0" smtClean="0"/>
              <a:t>19h00 Arrivée à Zaventem</a:t>
            </a:r>
          </a:p>
          <a:p>
            <a:pPr marL="171450" indent="-171450" defTabSz="901700">
              <a:buFontTx/>
              <a:buChar char="-"/>
            </a:pPr>
            <a:endParaRPr lang="fr-BE" sz="1100" dirty="0" smtClean="0"/>
          </a:p>
          <a:p>
            <a:pPr defTabSz="901700"/>
            <a:r>
              <a:rPr lang="fr-BE" sz="1100" dirty="0" smtClean="0"/>
              <a:t> </a:t>
            </a:r>
            <a:r>
              <a:rPr lang="fr-BE" sz="1100" dirty="0"/>
              <a:t>	</a:t>
            </a:r>
          </a:p>
          <a:p>
            <a:endParaRPr lang="fr-BE" sz="11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504" y="3059832"/>
            <a:ext cx="4616760" cy="3078802"/>
          </a:xfrm>
          <a:prstGeom prst="rect">
            <a:avLst/>
          </a:prstGeom>
        </p:spPr>
      </p:pic>
      <p:sp>
        <p:nvSpPr>
          <p:cNvPr id="5" name="ZoneTexte 4"/>
          <p:cNvSpPr txBox="1"/>
          <p:nvPr/>
        </p:nvSpPr>
        <p:spPr>
          <a:xfrm>
            <a:off x="3069352" y="6138634"/>
            <a:ext cx="609462" cy="369332"/>
          </a:xfrm>
          <a:prstGeom prst="rect">
            <a:avLst/>
          </a:prstGeom>
          <a:noFill/>
        </p:spPr>
        <p:txBody>
          <a:bodyPr wrap="none" rtlCol="0">
            <a:spAutoFit/>
          </a:bodyPr>
          <a:lstStyle/>
          <a:p>
            <a:r>
              <a:rPr lang="fr-BE" b="1" dirty="0" smtClean="0">
                <a:effectLst>
                  <a:outerShdw blurRad="38100" dist="38100" dir="2700000" algn="tl">
                    <a:srgbClr val="000000">
                      <a:alpha val="43137"/>
                    </a:srgbClr>
                  </a:outerShdw>
                </a:effectLst>
              </a:rPr>
              <a:t>F I N</a:t>
            </a:r>
            <a:endParaRPr lang="fr-BE"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95845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24744" y="366184"/>
            <a:ext cx="4536504" cy="677424"/>
          </a:xfrm>
        </p:spPr>
        <p:txBody>
          <a:bodyPr>
            <a:normAutofit/>
          </a:bodyPr>
          <a:lstStyle/>
          <a:p>
            <a:r>
              <a:rPr lang="fr-BE" sz="1600" dirty="0" smtClean="0">
                <a:effectLst>
                  <a:outerShdw blurRad="38100" dist="38100" dir="2700000" algn="tl">
                    <a:srgbClr val="000000">
                      <a:alpha val="43137"/>
                    </a:srgbClr>
                  </a:outerShdw>
                </a:effectLst>
              </a:rPr>
              <a:t>RESUME DU PROGRAMME</a:t>
            </a:r>
            <a:endParaRPr lang="fr-BE" sz="1600" dirty="0">
              <a:effectLst>
                <a:outerShdw blurRad="38100" dist="38100" dir="2700000" algn="tl">
                  <a:srgbClr val="000000">
                    <a:alpha val="43137"/>
                  </a:srgbClr>
                </a:outerShdw>
              </a:effectLst>
            </a:endParaRPr>
          </a:p>
        </p:txBody>
      </p:sp>
      <p:sp>
        <p:nvSpPr>
          <p:cNvPr id="3" name="Espace réservé du contenu 2"/>
          <p:cNvSpPr>
            <a:spLocks noGrp="1"/>
          </p:cNvSpPr>
          <p:nvPr>
            <p:ph idx="1"/>
          </p:nvPr>
        </p:nvSpPr>
        <p:spPr>
          <a:xfrm>
            <a:off x="342900" y="899592"/>
            <a:ext cx="6326460" cy="7268627"/>
          </a:xfrm>
        </p:spPr>
        <p:txBody>
          <a:bodyPr>
            <a:normAutofit/>
          </a:bodyPr>
          <a:lstStyle/>
          <a:p>
            <a:pPr marL="0" indent="0">
              <a:buNone/>
            </a:pPr>
            <a:endParaRPr lang="fr-BE" sz="1200" dirty="0" smtClean="0"/>
          </a:p>
          <a:p>
            <a:pPr marL="0" indent="0">
              <a:buNone/>
            </a:pPr>
            <a:r>
              <a:rPr lang="fr-BE" sz="1200" dirty="0" smtClean="0"/>
              <a:t>1</a:t>
            </a:r>
            <a:r>
              <a:rPr lang="fr-BE" sz="1200" baseline="30000" dirty="0" smtClean="0"/>
              <a:t>ER</a:t>
            </a:r>
            <a:r>
              <a:rPr lang="fr-BE" sz="1200" dirty="0" smtClean="0"/>
              <a:t> </a:t>
            </a:r>
            <a:r>
              <a:rPr lang="fr-BE" sz="1200" dirty="0"/>
              <a:t>JOUR :    </a:t>
            </a:r>
            <a:r>
              <a:rPr lang="fr-BE" sz="1200" b="1" dirty="0" smtClean="0"/>
              <a:t>23/08  </a:t>
            </a:r>
            <a:r>
              <a:rPr lang="fr-BE" sz="1200" b="1" dirty="0"/>
              <a:t>BRUXELLES –  </a:t>
            </a:r>
            <a:r>
              <a:rPr lang="fr-BE" sz="1200" b="1" dirty="0" smtClean="0"/>
              <a:t>PORTO</a:t>
            </a:r>
          </a:p>
          <a:p>
            <a:pPr marL="0" indent="0" defTabSz="898525">
              <a:buNone/>
              <a:tabLst>
                <a:tab pos="898525" algn="l"/>
              </a:tabLst>
            </a:pPr>
            <a:r>
              <a:rPr lang="fr-BE" sz="1200" dirty="0"/>
              <a:t>	</a:t>
            </a:r>
            <a:r>
              <a:rPr lang="fr-BE" sz="1200" dirty="0" smtClean="0"/>
              <a:t>-  Rendez-vous </a:t>
            </a:r>
            <a:r>
              <a:rPr lang="fr-BE" sz="1200" dirty="0"/>
              <a:t>à l'aéroport de Zaventem à </a:t>
            </a:r>
            <a:r>
              <a:rPr lang="fr-BE" sz="1200" dirty="0" smtClean="0"/>
              <a:t>11h30.</a:t>
            </a:r>
          </a:p>
          <a:p>
            <a:pPr marL="0" indent="0">
              <a:buNone/>
            </a:pPr>
            <a:r>
              <a:rPr lang="fr-BE" sz="1200" dirty="0" smtClean="0"/>
              <a:t>                           - Vol SN3809 vers </a:t>
            </a:r>
            <a:r>
              <a:rPr lang="fr-BE" sz="1200" dirty="0"/>
              <a:t>Porto à 13h35. </a:t>
            </a:r>
          </a:p>
          <a:p>
            <a:pPr marL="0" indent="0">
              <a:buNone/>
            </a:pPr>
            <a:r>
              <a:rPr lang="fr-BE" sz="1200" dirty="0" smtClean="0"/>
              <a:t>	-  Arrivée </a:t>
            </a:r>
            <a:r>
              <a:rPr lang="fr-BE" sz="1200" dirty="0"/>
              <a:t>à l'aéroport de Porto à 15h00 et transfert en car jusqu’au bateau. </a:t>
            </a:r>
          </a:p>
          <a:p>
            <a:pPr marL="0" indent="0">
              <a:buNone/>
            </a:pPr>
            <a:r>
              <a:rPr lang="fr-BE" sz="1200" dirty="0" smtClean="0"/>
              <a:t>	-  Soirée </a:t>
            </a:r>
            <a:r>
              <a:rPr lang="fr-BE" sz="1200" dirty="0"/>
              <a:t>: </a:t>
            </a:r>
            <a:r>
              <a:rPr lang="fr-BE" sz="1200" dirty="0" smtClean="0"/>
              <a:t>Visite </a:t>
            </a:r>
            <a:r>
              <a:rPr lang="fr-BE" sz="1200" dirty="0"/>
              <a:t>de Porto illuminée</a:t>
            </a:r>
          </a:p>
          <a:p>
            <a:pPr marL="0" indent="0">
              <a:buNone/>
            </a:pPr>
            <a:endParaRPr lang="fr-BE" sz="1200" b="1" dirty="0"/>
          </a:p>
          <a:p>
            <a:pPr marL="0" indent="0">
              <a:buNone/>
            </a:pPr>
            <a:r>
              <a:rPr lang="fr-BE" sz="1200" dirty="0" smtClean="0"/>
              <a:t>2</a:t>
            </a:r>
            <a:r>
              <a:rPr lang="fr-BE" sz="1200" baseline="30000" dirty="0" smtClean="0"/>
              <a:t>ème</a:t>
            </a:r>
            <a:r>
              <a:rPr lang="fr-BE" sz="1200" dirty="0" smtClean="0"/>
              <a:t> </a:t>
            </a:r>
            <a:r>
              <a:rPr lang="fr-BE" sz="1200" dirty="0"/>
              <a:t>JOUR :   </a:t>
            </a:r>
            <a:r>
              <a:rPr lang="fr-BE" sz="1200" b="1" dirty="0" smtClean="0"/>
              <a:t>24/08  PORTO – REGUA</a:t>
            </a:r>
          </a:p>
          <a:p>
            <a:pPr marL="0" indent="0">
              <a:buNone/>
            </a:pPr>
            <a:r>
              <a:rPr lang="fr-BE" sz="1200" dirty="0" smtClean="0"/>
              <a:t>	-  </a:t>
            </a:r>
            <a:r>
              <a:rPr lang="fr-BE" sz="1200" dirty="0"/>
              <a:t>Matinée : visite guidée de Porto et dégustation de vins</a:t>
            </a:r>
          </a:p>
          <a:p>
            <a:pPr marL="0" indent="0">
              <a:buNone/>
            </a:pPr>
            <a:r>
              <a:rPr lang="fr-BE" sz="1200" dirty="0" smtClean="0"/>
              <a:t>	-  </a:t>
            </a:r>
            <a:r>
              <a:rPr lang="fr-BE" sz="1200" dirty="0"/>
              <a:t>Après-midi en </a:t>
            </a:r>
            <a:r>
              <a:rPr lang="fr-BE" sz="1200" dirty="0" smtClean="0"/>
              <a:t>navigation</a:t>
            </a:r>
            <a:endParaRPr lang="fr-BE" sz="1200" dirty="0"/>
          </a:p>
          <a:p>
            <a:pPr marL="0" indent="0">
              <a:buNone/>
            </a:pPr>
            <a:r>
              <a:rPr lang="fr-BE" sz="1200" dirty="0" smtClean="0"/>
              <a:t>	-  </a:t>
            </a:r>
            <a:r>
              <a:rPr lang="fr-BE" sz="1200" dirty="0"/>
              <a:t>Soirée Animée</a:t>
            </a:r>
          </a:p>
          <a:p>
            <a:pPr marL="0" indent="0" defTabSz="898525">
              <a:buNone/>
              <a:tabLst>
                <a:tab pos="898525" algn="l"/>
              </a:tabLst>
            </a:pPr>
            <a:endParaRPr lang="fr-BE" sz="1200" dirty="0" smtClean="0"/>
          </a:p>
          <a:p>
            <a:pPr marL="0" indent="0" defTabSz="901700">
              <a:buNone/>
            </a:pPr>
            <a:r>
              <a:rPr lang="fr-BE" sz="1200" dirty="0" smtClean="0"/>
              <a:t>3</a:t>
            </a:r>
            <a:r>
              <a:rPr lang="fr-BE" sz="1200" baseline="30000" dirty="0" smtClean="0"/>
              <a:t>ème</a:t>
            </a:r>
            <a:r>
              <a:rPr lang="fr-BE" sz="1200" dirty="0" smtClean="0"/>
              <a:t> </a:t>
            </a:r>
            <a:r>
              <a:rPr lang="fr-BE" sz="1200" dirty="0"/>
              <a:t>JOUR :   </a:t>
            </a:r>
            <a:r>
              <a:rPr lang="fr-BE" sz="1200" b="1" dirty="0"/>
              <a:t>25/08  </a:t>
            </a:r>
            <a:r>
              <a:rPr lang="fr-BE" sz="1200" b="1" dirty="0" smtClean="0"/>
              <a:t>REGUA – PINHAO – VEGA DE TERON ( Espagne )</a:t>
            </a:r>
          </a:p>
          <a:p>
            <a:pPr marL="0" indent="0" defTabSz="901700">
              <a:buNone/>
            </a:pPr>
            <a:r>
              <a:rPr lang="fr-BE" sz="1200" dirty="0" smtClean="0"/>
              <a:t>	-  Matinée </a:t>
            </a:r>
            <a:r>
              <a:rPr lang="fr-BE" sz="1200" dirty="0"/>
              <a:t>: Découverte des jardins Solar de </a:t>
            </a:r>
            <a:r>
              <a:rPr lang="fr-BE" sz="1200" dirty="0" err="1"/>
              <a:t>Mateus</a:t>
            </a:r>
            <a:r>
              <a:rPr lang="fr-BE" sz="1200" dirty="0"/>
              <a:t> à Vila Real </a:t>
            </a:r>
          </a:p>
          <a:p>
            <a:pPr marL="0" indent="0" defTabSz="901700">
              <a:buNone/>
            </a:pPr>
            <a:r>
              <a:rPr lang="fr-BE" sz="1200" dirty="0" smtClean="0"/>
              <a:t>	-  Soirée </a:t>
            </a:r>
            <a:r>
              <a:rPr lang="fr-BE" sz="1200" dirty="0"/>
              <a:t>à thème espagnol	</a:t>
            </a:r>
          </a:p>
          <a:p>
            <a:pPr marL="0" indent="0">
              <a:buNone/>
            </a:pPr>
            <a:endParaRPr lang="fr-BE" sz="1200" dirty="0" smtClean="0"/>
          </a:p>
          <a:p>
            <a:pPr marL="0" indent="0">
              <a:buNone/>
            </a:pPr>
            <a:r>
              <a:rPr lang="fr-BE" sz="1200" dirty="0" smtClean="0"/>
              <a:t>4</a:t>
            </a:r>
            <a:r>
              <a:rPr lang="fr-BE" sz="1200" baseline="30000" dirty="0" smtClean="0"/>
              <a:t>ème</a:t>
            </a:r>
            <a:r>
              <a:rPr lang="fr-BE" sz="1200" dirty="0" smtClean="0"/>
              <a:t> </a:t>
            </a:r>
            <a:r>
              <a:rPr lang="fr-BE" sz="1200" dirty="0"/>
              <a:t>JOUR :   </a:t>
            </a:r>
            <a:r>
              <a:rPr lang="fr-BE" sz="1200" b="1" dirty="0"/>
              <a:t>26/08 VEGA DE TERON </a:t>
            </a:r>
            <a:r>
              <a:rPr lang="fr-BE" sz="1200" b="1" dirty="0" smtClean="0"/>
              <a:t> - BARCA D’ALVA</a:t>
            </a:r>
          </a:p>
          <a:p>
            <a:pPr marL="0" indent="0" defTabSz="901700">
              <a:buNone/>
            </a:pPr>
            <a:r>
              <a:rPr lang="fr-BE" sz="1200" dirty="0" smtClean="0"/>
              <a:t>	- </a:t>
            </a:r>
            <a:r>
              <a:rPr lang="fr-BE" sz="1200" dirty="0"/>
              <a:t>Journée d’excursion à Salamanque. 	</a:t>
            </a:r>
          </a:p>
          <a:p>
            <a:pPr marL="0" indent="0" defTabSz="901700">
              <a:buNone/>
            </a:pPr>
            <a:r>
              <a:rPr lang="fr-BE" sz="1200" dirty="0" smtClean="0"/>
              <a:t>	- </a:t>
            </a:r>
            <a:r>
              <a:rPr lang="fr-BE" sz="1200" dirty="0"/>
              <a:t>Soirée de gala	</a:t>
            </a:r>
          </a:p>
          <a:p>
            <a:pPr marL="0" indent="0" defTabSz="901700">
              <a:buNone/>
            </a:pPr>
            <a:endParaRPr lang="fr-BE" sz="1200" b="1" dirty="0"/>
          </a:p>
          <a:p>
            <a:pPr marL="0" indent="0" defTabSz="901700">
              <a:buNone/>
              <a:tabLst>
                <a:tab pos="898525" algn="l"/>
              </a:tabLst>
            </a:pPr>
            <a:r>
              <a:rPr lang="fr-BE" sz="1200" dirty="0" smtClean="0"/>
              <a:t>5</a:t>
            </a:r>
            <a:r>
              <a:rPr lang="fr-BE" sz="1200" baseline="30000" dirty="0" smtClean="0"/>
              <a:t>ème</a:t>
            </a:r>
            <a:r>
              <a:rPr lang="fr-BE" sz="1200" dirty="0" smtClean="0"/>
              <a:t> </a:t>
            </a:r>
            <a:r>
              <a:rPr lang="fr-BE" sz="1200" dirty="0"/>
              <a:t>JOUR :   </a:t>
            </a:r>
            <a:r>
              <a:rPr lang="fr-BE" sz="1200" b="1" dirty="0"/>
              <a:t>27/08 BARCA D’ALVA </a:t>
            </a:r>
            <a:r>
              <a:rPr lang="fr-BE" sz="1200" b="1" dirty="0" smtClean="0"/>
              <a:t>– FERRADOSA – FOLGOSA – LEVERINHO</a:t>
            </a:r>
          </a:p>
          <a:p>
            <a:pPr marL="898525" lvl="2" indent="-90488" defTabSz="627063">
              <a:buNone/>
            </a:pPr>
            <a:r>
              <a:rPr lang="fr-BE" sz="1300" dirty="0" smtClean="0"/>
              <a:t>  -  </a:t>
            </a:r>
            <a:r>
              <a:rPr lang="fr-BE" sz="1200" dirty="0" smtClean="0"/>
              <a:t>Matinée </a:t>
            </a:r>
            <a:r>
              <a:rPr lang="fr-BE" sz="1200" dirty="0"/>
              <a:t>: excursion « Les vins de Porto » 	</a:t>
            </a:r>
          </a:p>
          <a:p>
            <a:pPr marL="800100" lvl="2" indent="0" defTabSz="627063">
              <a:buNone/>
            </a:pPr>
            <a:r>
              <a:rPr lang="fr-BE" sz="1200" dirty="0" smtClean="0"/>
              <a:t>  -  Après-midi </a:t>
            </a:r>
            <a:r>
              <a:rPr lang="fr-BE" sz="1200" dirty="0"/>
              <a:t>en </a:t>
            </a:r>
            <a:r>
              <a:rPr lang="fr-BE" sz="1200" dirty="0" smtClean="0"/>
              <a:t>navigation</a:t>
            </a:r>
            <a:endParaRPr lang="fr-BE" sz="1200" dirty="0"/>
          </a:p>
          <a:p>
            <a:pPr marL="800100" lvl="2" indent="0" defTabSz="627063">
              <a:buNone/>
            </a:pPr>
            <a:r>
              <a:rPr lang="fr-BE" sz="1200" dirty="0"/>
              <a:t> </a:t>
            </a:r>
            <a:r>
              <a:rPr lang="fr-BE" sz="1200" dirty="0" smtClean="0"/>
              <a:t> -  Soirée </a:t>
            </a:r>
            <a:r>
              <a:rPr lang="fr-BE" sz="1200" dirty="0"/>
              <a:t>folklorique	</a:t>
            </a:r>
          </a:p>
          <a:p>
            <a:pPr marL="0" indent="0">
              <a:buNone/>
            </a:pPr>
            <a:endParaRPr lang="fr-BE" sz="1200" dirty="0" smtClean="0"/>
          </a:p>
          <a:p>
            <a:pPr marL="0" indent="0">
              <a:buNone/>
            </a:pPr>
            <a:r>
              <a:rPr lang="fr-BE" sz="1200" dirty="0" smtClean="0"/>
              <a:t>6</a:t>
            </a:r>
            <a:r>
              <a:rPr lang="fr-BE" sz="1200" baseline="30000" dirty="0" smtClean="0"/>
              <a:t>ème</a:t>
            </a:r>
            <a:r>
              <a:rPr lang="fr-BE" sz="1200" dirty="0" smtClean="0"/>
              <a:t> </a:t>
            </a:r>
            <a:r>
              <a:rPr lang="fr-BE" sz="1200" dirty="0"/>
              <a:t>JOUR :  </a:t>
            </a:r>
            <a:r>
              <a:rPr lang="fr-BE" sz="1200" b="1" dirty="0"/>
              <a:t>28/08  </a:t>
            </a:r>
            <a:r>
              <a:rPr lang="fr-BE" sz="1200" b="1" dirty="0" smtClean="0"/>
              <a:t>LEVERINHO – PORTO</a:t>
            </a:r>
          </a:p>
          <a:p>
            <a:pPr marL="0" indent="0" defTabSz="627063">
              <a:buNone/>
            </a:pPr>
            <a:r>
              <a:rPr lang="fr-BE" sz="1200" dirty="0" smtClean="0"/>
              <a:t>	     -  Petit </a:t>
            </a:r>
            <a:r>
              <a:rPr lang="fr-BE" sz="1200" dirty="0"/>
              <a:t>déjeuner à bord	</a:t>
            </a:r>
          </a:p>
          <a:p>
            <a:pPr marL="0" indent="0" defTabSz="901700">
              <a:buNone/>
            </a:pPr>
            <a:r>
              <a:rPr lang="fr-BE" sz="1200" dirty="0"/>
              <a:t> </a:t>
            </a:r>
            <a:r>
              <a:rPr lang="fr-BE" sz="1200" dirty="0" smtClean="0"/>
              <a:t>                      -  09h00 </a:t>
            </a:r>
            <a:r>
              <a:rPr lang="fr-BE" sz="1200" dirty="0"/>
              <a:t>Débarquement</a:t>
            </a:r>
          </a:p>
          <a:p>
            <a:pPr marL="0" indent="0" defTabSz="901700">
              <a:buNone/>
            </a:pPr>
            <a:r>
              <a:rPr lang="fr-BE" sz="1200" dirty="0"/>
              <a:t> </a:t>
            </a:r>
            <a:r>
              <a:rPr lang="fr-BE" sz="1200" dirty="0" smtClean="0"/>
              <a:t>                      - Temps </a:t>
            </a:r>
            <a:r>
              <a:rPr lang="fr-BE" sz="1200" dirty="0"/>
              <a:t>libre à Porto (± 2 heures)</a:t>
            </a:r>
          </a:p>
          <a:p>
            <a:pPr marL="0" indent="0" defTabSz="901700">
              <a:buNone/>
            </a:pPr>
            <a:r>
              <a:rPr lang="fr-BE" sz="1200" dirty="0" smtClean="0"/>
              <a:t>                       -  13h00 </a:t>
            </a:r>
            <a:r>
              <a:rPr lang="fr-BE" sz="1200" dirty="0"/>
              <a:t>Départ en car pour l’aéroport de Porto</a:t>
            </a:r>
          </a:p>
          <a:p>
            <a:pPr marL="0" indent="0" defTabSz="901700">
              <a:buNone/>
            </a:pPr>
            <a:r>
              <a:rPr lang="fr-BE" sz="1200" dirty="0" smtClean="0"/>
              <a:t>                       -  15h45 </a:t>
            </a:r>
            <a:r>
              <a:rPr lang="fr-BE" sz="1200" dirty="0"/>
              <a:t>Retour à Bruxelles sur le vol </a:t>
            </a:r>
            <a:r>
              <a:rPr lang="fr-BE" sz="1200" dirty="0" smtClean="0"/>
              <a:t>SN3810.</a:t>
            </a:r>
          </a:p>
          <a:p>
            <a:pPr marL="0" indent="0" defTabSz="901700">
              <a:buNone/>
            </a:pPr>
            <a:r>
              <a:rPr lang="fr-BE" sz="1200" dirty="0"/>
              <a:t> </a:t>
            </a:r>
            <a:r>
              <a:rPr lang="fr-BE" sz="1200" dirty="0" smtClean="0"/>
              <a:t>                      - 19h00 </a:t>
            </a:r>
            <a:r>
              <a:rPr lang="fr-BE" sz="1200" dirty="0"/>
              <a:t>Arrivée à Zaventem</a:t>
            </a:r>
          </a:p>
          <a:p>
            <a:pPr marL="0" indent="0">
              <a:buNone/>
            </a:pPr>
            <a:endParaRPr lang="fr-BE" sz="1200" b="1" dirty="0"/>
          </a:p>
          <a:p>
            <a:pPr lvl="1"/>
            <a:endParaRPr lang="fr-BE" sz="800" dirty="0"/>
          </a:p>
          <a:p>
            <a:endParaRPr lang="fr-BE" sz="1200" dirty="0"/>
          </a:p>
        </p:txBody>
      </p:sp>
      <p:sp>
        <p:nvSpPr>
          <p:cNvPr id="4" name="Espace réservé du numéro de diapositive 3"/>
          <p:cNvSpPr>
            <a:spLocks noGrp="1"/>
          </p:cNvSpPr>
          <p:nvPr>
            <p:ph type="sldNum" sz="quarter" idx="12"/>
          </p:nvPr>
        </p:nvSpPr>
        <p:spPr/>
        <p:txBody>
          <a:bodyPr/>
          <a:lstStyle/>
          <a:p>
            <a:fld id="{E0D82E2B-1F72-46FB-A825-F49399744D41}" type="slidenum">
              <a:rPr lang="fr-BE" smtClean="0"/>
              <a:t>27</a:t>
            </a:fld>
            <a:endParaRPr lang="fr-BE" dirty="0"/>
          </a:p>
        </p:txBody>
      </p:sp>
    </p:spTree>
    <p:extLst>
      <p:ext uri="{BB962C8B-B14F-4D97-AF65-F5344CB8AC3E}">
        <p14:creationId xmlns:p14="http://schemas.microsoft.com/office/powerpoint/2010/main" val="2830256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749432"/>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fr-BE" sz="1400" b="1" dirty="0" smtClean="0"/>
              <a:t>1</a:t>
            </a:r>
            <a:r>
              <a:rPr lang="fr-BE" sz="1400" b="1" baseline="30000" dirty="0" smtClean="0"/>
              <a:t>ER</a:t>
            </a:r>
            <a:r>
              <a:rPr lang="fr-BE" sz="1400" b="1" dirty="0" smtClean="0"/>
              <a:t> Jour                                          Vendredi 23 août 2019</a:t>
            </a:r>
            <a:br>
              <a:rPr lang="fr-BE" sz="1400" b="1" dirty="0" smtClean="0"/>
            </a:br>
            <a:r>
              <a:rPr lang="fr-BE" sz="1400" b="1" dirty="0" smtClean="0"/>
              <a:t/>
            </a:r>
            <a:br>
              <a:rPr lang="fr-BE" sz="1400" b="1" dirty="0" smtClean="0"/>
            </a:br>
            <a:r>
              <a:rPr lang="fr-BE" sz="1400" dirty="0" smtClean="0"/>
              <a:t>                                                      </a:t>
            </a:r>
            <a:r>
              <a:rPr lang="fr-BE" sz="1800" b="1" u="sng" dirty="0" smtClean="0">
                <a:effectLst>
                  <a:outerShdw blurRad="38100" dist="38100" dir="2700000" algn="tl">
                    <a:srgbClr val="000000">
                      <a:alpha val="43137"/>
                    </a:srgbClr>
                  </a:outerShdw>
                </a:effectLst>
              </a:rPr>
              <a:t>BRUXELLES – PORTO</a:t>
            </a:r>
            <a:endParaRPr lang="fr-BE" sz="1400" b="1" u="sng" dirty="0">
              <a:effectLst>
                <a:outerShdw blurRad="38100" dist="38100" dir="2700000" algn="tl">
                  <a:srgbClr val="000000">
                    <a:alpha val="43137"/>
                  </a:srgbClr>
                </a:outerShdw>
              </a:effectLst>
            </a:endParaRPr>
          </a:p>
        </p:txBody>
      </p:sp>
      <p:sp>
        <p:nvSpPr>
          <p:cNvPr id="10" name="Espace réservé du numéro de diapositive 9"/>
          <p:cNvSpPr>
            <a:spLocks noGrp="1"/>
          </p:cNvSpPr>
          <p:nvPr>
            <p:ph type="sldNum" sz="quarter" idx="12"/>
          </p:nvPr>
        </p:nvSpPr>
        <p:spPr/>
        <p:txBody>
          <a:bodyPr/>
          <a:lstStyle/>
          <a:p>
            <a:fld id="{E0D82E2B-1F72-46FB-A825-F49399744D41}" type="slidenum">
              <a:rPr lang="fr-BE" smtClean="0"/>
              <a:t>3</a:t>
            </a:fld>
            <a:endParaRPr lang="fr-BE"/>
          </a:p>
        </p:txBody>
      </p:sp>
      <p:sp>
        <p:nvSpPr>
          <p:cNvPr id="5" name="ZoneTexte 4"/>
          <p:cNvSpPr txBox="1"/>
          <p:nvPr/>
        </p:nvSpPr>
        <p:spPr>
          <a:xfrm>
            <a:off x="332656" y="1332801"/>
            <a:ext cx="6120679" cy="600164"/>
          </a:xfrm>
          <a:prstGeom prst="rect">
            <a:avLst/>
          </a:prstGeom>
          <a:noFill/>
        </p:spPr>
        <p:txBody>
          <a:bodyPr wrap="square" rtlCol="0">
            <a:spAutoFit/>
          </a:bodyPr>
          <a:lstStyle/>
          <a:p>
            <a:r>
              <a:rPr lang="fr-BE" sz="1100" dirty="0"/>
              <a:t>Rendez-vous à l'aéroport </a:t>
            </a:r>
            <a:r>
              <a:rPr lang="fr-BE" sz="1100" dirty="0" smtClean="0"/>
              <a:t>de </a:t>
            </a:r>
            <a:r>
              <a:rPr lang="fr-BE" sz="1100" dirty="0"/>
              <a:t>Zaventem à </a:t>
            </a:r>
            <a:r>
              <a:rPr lang="fr-BE" sz="1100" dirty="0" smtClean="0"/>
              <a:t>11h30 </a:t>
            </a:r>
            <a:r>
              <a:rPr lang="fr-BE" sz="1100" dirty="0"/>
              <a:t>et vol vers </a:t>
            </a:r>
            <a:r>
              <a:rPr lang="fr-BE" sz="1100" dirty="0" smtClean="0"/>
              <a:t>Porto </a:t>
            </a:r>
            <a:r>
              <a:rPr lang="fr-BE" sz="1100" dirty="0"/>
              <a:t>à </a:t>
            </a:r>
            <a:r>
              <a:rPr lang="fr-BE" sz="1100" dirty="0" smtClean="0"/>
              <a:t>13h35. </a:t>
            </a:r>
          </a:p>
          <a:p>
            <a:r>
              <a:rPr lang="fr-BE" sz="1100" dirty="0" smtClean="0"/>
              <a:t>Arrivée </a:t>
            </a:r>
            <a:r>
              <a:rPr lang="fr-BE" sz="1100" dirty="0"/>
              <a:t>à l'aéroport de </a:t>
            </a:r>
            <a:r>
              <a:rPr lang="fr-BE" sz="1100" dirty="0" smtClean="0"/>
              <a:t>Porto </a:t>
            </a:r>
            <a:r>
              <a:rPr lang="fr-BE" sz="1100" dirty="0"/>
              <a:t>à </a:t>
            </a:r>
            <a:r>
              <a:rPr lang="fr-BE" sz="1100" dirty="0" smtClean="0"/>
              <a:t>15h00 et </a:t>
            </a:r>
            <a:r>
              <a:rPr lang="fr-BE" sz="1100" dirty="0"/>
              <a:t>transfert en car </a:t>
            </a:r>
            <a:r>
              <a:rPr lang="fr-BE" sz="1100" dirty="0" smtClean="0"/>
              <a:t>jusqu’au bateau. </a:t>
            </a:r>
          </a:p>
          <a:p>
            <a:r>
              <a:rPr lang="fr-BE" sz="1100" dirty="0" smtClean="0"/>
              <a:t>Soirée : Visite de Porto illuminée</a:t>
            </a:r>
          </a:p>
        </p:txBody>
      </p:sp>
      <p:sp>
        <p:nvSpPr>
          <p:cNvPr id="3" name="ZoneTexte 2"/>
          <p:cNvSpPr txBox="1"/>
          <p:nvPr/>
        </p:nvSpPr>
        <p:spPr>
          <a:xfrm>
            <a:off x="2204864" y="2198361"/>
            <a:ext cx="2520280" cy="261610"/>
          </a:xfrm>
          <a:prstGeom prst="rect">
            <a:avLst/>
          </a:prstGeom>
          <a:noFill/>
        </p:spPr>
        <p:txBody>
          <a:bodyPr wrap="square" rtlCol="0">
            <a:spAutoFit/>
          </a:bodyPr>
          <a:lstStyle/>
          <a:p>
            <a:pPr algn="ctr"/>
            <a:r>
              <a:rPr lang="fr-BE" sz="1100" b="1" dirty="0" smtClean="0"/>
              <a:t>PLAN DU VIEUX PORTO</a:t>
            </a:r>
            <a:endParaRPr lang="fr-BE" sz="11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79" y="2748003"/>
            <a:ext cx="5760639" cy="3768213"/>
          </a:xfrm>
          <a:prstGeom prst="rect">
            <a:avLst/>
          </a:prstGeom>
        </p:spPr>
      </p:pic>
    </p:spTree>
    <p:extLst>
      <p:ext uri="{BB962C8B-B14F-4D97-AF65-F5344CB8AC3E}">
        <p14:creationId xmlns:p14="http://schemas.microsoft.com/office/powerpoint/2010/main" val="229263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 y="107504"/>
            <a:ext cx="6398468" cy="2016224"/>
          </a:xfrm>
        </p:spPr>
        <p:txBody>
          <a:bodyPr>
            <a:noAutofit/>
          </a:bodyPr>
          <a:lstStyle/>
          <a:p>
            <a:pPr algn="l" fontAlgn="base"/>
            <a:r>
              <a:rPr lang="fr-BE" sz="1100" dirty="0"/>
              <a:t/>
            </a:r>
            <a:br>
              <a:rPr lang="fr-BE" sz="1100" dirty="0"/>
            </a:br>
            <a:endParaRPr lang="fr-BE" sz="1100" dirty="0">
              <a:latin typeface="+mn-lt"/>
            </a:endParaRPr>
          </a:p>
        </p:txBody>
      </p:sp>
      <p:sp>
        <p:nvSpPr>
          <p:cNvPr id="4" name="Espace réservé du numéro de diapositive 3"/>
          <p:cNvSpPr>
            <a:spLocks noGrp="1"/>
          </p:cNvSpPr>
          <p:nvPr>
            <p:ph type="sldNum" sz="quarter" idx="12"/>
          </p:nvPr>
        </p:nvSpPr>
        <p:spPr/>
        <p:txBody>
          <a:bodyPr/>
          <a:lstStyle/>
          <a:p>
            <a:fld id="{E0D82E2B-1F72-46FB-A825-F49399744D41}" type="slidenum">
              <a:rPr lang="fr-BE" smtClean="0"/>
              <a:t>4</a:t>
            </a:fld>
            <a:endParaRPr lang="fr-BE"/>
          </a:p>
        </p:txBody>
      </p:sp>
      <p:sp>
        <p:nvSpPr>
          <p:cNvPr id="7" name="ZoneTexte 6"/>
          <p:cNvSpPr txBox="1"/>
          <p:nvPr/>
        </p:nvSpPr>
        <p:spPr>
          <a:xfrm>
            <a:off x="548680" y="179512"/>
            <a:ext cx="5976664" cy="1831271"/>
          </a:xfrm>
          <a:prstGeom prst="rect">
            <a:avLst/>
          </a:prstGeom>
          <a:noFill/>
        </p:spPr>
        <p:txBody>
          <a:bodyPr wrap="square" rtlCol="0">
            <a:spAutoFit/>
          </a:bodyPr>
          <a:lstStyle/>
          <a:p>
            <a:r>
              <a:rPr lang="fr-BE" sz="1100" dirty="0"/>
              <a:t> </a:t>
            </a:r>
            <a:r>
              <a:rPr lang="fr-BE" sz="1100" dirty="0" smtClean="0"/>
              <a:t>                                                                                 </a:t>
            </a:r>
            <a:r>
              <a:rPr lang="fr-BE" sz="1400" b="1" u="sng" dirty="0" smtClean="0">
                <a:effectLst>
                  <a:outerShdw blurRad="38100" dist="38100" dir="2700000" algn="tl">
                    <a:srgbClr val="000000">
                      <a:alpha val="43137"/>
                    </a:srgbClr>
                  </a:outerShdw>
                </a:effectLst>
              </a:rPr>
              <a:t>PORTO</a:t>
            </a:r>
            <a:endParaRPr lang="fr-BE" sz="1100" u="sng" dirty="0">
              <a:effectLst>
                <a:outerShdw blurRad="38100" dist="38100" dir="2700000" algn="tl">
                  <a:srgbClr val="000000">
                    <a:alpha val="43137"/>
                  </a:srgbClr>
                </a:outerShdw>
              </a:effectLst>
            </a:endParaRPr>
          </a:p>
          <a:p>
            <a:endParaRPr lang="fr-BE" sz="1100" dirty="0" smtClean="0"/>
          </a:p>
          <a:p>
            <a:r>
              <a:rPr lang="fr-BE" sz="1100" dirty="0" smtClean="0"/>
              <a:t>Deuxième </a:t>
            </a:r>
            <a:r>
              <a:rPr lang="fr-BE" sz="1100" dirty="0"/>
              <a:t>ville du Portugal, Porto n'a pas </a:t>
            </a:r>
            <a:r>
              <a:rPr lang="fr-BE" sz="1100" dirty="0" smtClean="0"/>
              <a:t>seulement </a:t>
            </a:r>
            <a:r>
              <a:rPr lang="fr-BE" sz="1100" dirty="0"/>
              <a:t>donné son nom à quelques-uns des plus grands vins du monde : elle est également </a:t>
            </a:r>
            <a:r>
              <a:rPr lang="fr-BE" sz="1100" dirty="0" smtClean="0"/>
              <a:t>l'une </a:t>
            </a:r>
            <a:r>
              <a:rPr lang="fr-BE" sz="1100" dirty="0"/>
              <a:t>des villes les plus pittoresques et savoureuses qui soient.</a:t>
            </a:r>
          </a:p>
          <a:p>
            <a:r>
              <a:rPr lang="fr-BE" sz="1100" b="1" dirty="0"/>
              <a:t>Porto</a:t>
            </a:r>
            <a:r>
              <a:rPr lang="fr-BE" sz="1100" dirty="0"/>
              <a:t> est bien plus qu'une somme de rues, de maisons et de gens qu'il suffirait de décrire et de visiter. C'est une présence qui se vit et se ressent au jour le jour. De l'avis même de ses habitants, cette cité fluviale et océanique, souvent humide et brumeuse, a toujours été traditionnelle dans ses opinions et ses goûts (culinaires, notamment !). </a:t>
            </a:r>
            <a:endParaRPr lang="fr-BE" sz="1100" dirty="0" smtClean="0"/>
          </a:p>
          <a:p>
            <a:r>
              <a:rPr lang="fr-BE" sz="1100" dirty="0" smtClean="0"/>
              <a:t>Porto </a:t>
            </a:r>
            <a:r>
              <a:rPr lang="fr-BE" sz="1100" dirty="0"/>
              <a:t>est une ville fascinante et vivante, à la fois médiévale et baroque, populaire et bourgeoise, laborieuse et décontractée, qui se prête au vagabondage et à la </a:t>
            </a:r>
            <a:r>
              <a:rPr lang="fr-BE" sz="1100" dirty="0" smtClean="0"/>
              <a:t>rêverie</a:t>
            </a:r>
            <a:endParaRPr lang="fr-BE" sz="1100" dirty="0"/>
          </a:p>
        </p:txBody>
      </p:sp>
      <p:sp>
        <p:nvSpPr>
          <p:cNvPr id="3" name="ZoneTexte 2"/>
          <p:cNvSpPr txBox="1"/>
          <p:nvPr/>
        </p:nvSpPr>
        <p:spPr>
          <a:xfrm>
            <a:off x="548680" y="4932040"/>
            <a:ext cx="5760640" cy="1615827"/>
          </a:xfrm>
          <a:prstGeom prst="rect">
            <a:avLst/>
          </a:prstGeom>
          <a:noFill/>
        </p:spPr>
        <p:txBody>
          <a:bodyPr wrap="square" rtlCol="0">
            <a:spAutoFit/>
          </a:bodyPr>
          <a:lstStyle/>
          <a:p>
            <a:r>
              <a:rPr lang="fr-BE" sz="1100" dirty="0" smtClean="0"/>
              <a:t>La </a:t>
            </a:r>
            <a:r>
              <a:rPr lang="fr-BE" sz="1100" dirty="0"/>
              <a:t>première chose qui frappe lorsqu'on arrive à Porto, c'est le fleuve Douro, en provenance d'Espagne, qui traverse la ville juste avant de se jeter dans l'océan. Ses rives souvent abruptes sont reliées par plusieurs ponts métalliques spectaculaires. Le </a:t>
            </a:r>
            <a:r>
              <a:rPr lang="fr-BE" sz="1100" b="1" dirty="0"/>
              <a:t>pont Dom Luís I</a:t>
            </a:r>
            <a:r>
              <a:rPr lang="fr-BE" sz="1100" dirty="0"/>
              <a:t>, construit en 1886 par des disciples de Gustave Eiffel et d'une portée de 172 m, est le plus impressionnant, avec ses deux tabliers qui permettent de desservir les quartiers haut et bas de la ville. Au pied de cet édifice, vous n'aurez plus qu'à longer le </a:t>
            </a:r>
            <a:r>
              <a:rPr lang="fr-BE" sz="1100" b="1" dirty="0"/>
              <a:t>cais da Ribeira</a:t>
            </a:r>
            <a:r>
              <a:rPr lang="fr-BE" sz="1100" dirty="0"/>
              <a:t> qui offre l'une des plus belles promenades de la ville depuis sa restauration en 2001. Ce quai, dominé par des maisons du 18</a:t>
            </a:r>
            <a:r>
              <a:rPr lang="fr-BE" sz="1100" baseline="30000" dirty="0"/>
              <a:t>e</a:t>
            </a:r>
            <a:r>
              <a:rPr lang="fr-BE" sz="1100" dirty="0"/>
              <a:t> s. multicolores, arbore une terrasse qui est l'un des hauts lieux de la gastronomie et de la vie nocturne : le restaurant </a:t>
            </a:r>
            <a:r>
              <a:rPr lang="fr-BE" sz="1100" b="1" dirty="0"/>
              <a:t>Dom Tonho</a:t>
            </a:r>
            <a:r>
              <a:rPr lang="fr-BE" sz="1100" b="1" dirty="0" smtClean="0"/>
              <a:t>.</a:t>
            </a:r>
            <a:endParaRPr lang="fr-BE" sz="1100"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236" y="2267745"/>
            <a:ext cx="3898971" cy="2592288"/>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348" y="6898648"/>
            <a:ext cx="2420888" cy="1541425"/>
          </a:xfrm>
          <a:prstGeom prst="rect">
            <a:avLst/>
          </a:prstGeom>
        </p:spPr>
      </p:pic>
      <p:sp>
        <p:nvSpPr>
          <p:cNvPr id="12" name="ZoneTexte 11"/>
          <p:cNvSpPr txBox="1"/>
          <p:nvPr/>
        </p:nvSpPr>
        <p:spPr>
          <a:xfrm>
            <a:off x="957705" y="8661648"/>
            <a:ext cx="2304256" cy="230832"/>
          </a:xfrm>
          <a:prstGeom prst="rect">
            <a:avLst/>
          </a:prstGeom>
          <a:noFill/>
        </p:spPr>
        <p:txBody>
          <a:bodyPr wrap="square" rtlCol="0">
            <a:spAutoFit/>
          </a:bodyPr>
          <a:lstStyle/>
          <a:p>
            <a:pPr algn="ctr"/>
            <a:r>
              <a:rPr lang="fr-BE" sz="900" b="1" i="1" dirty="0" smtClean="0"/>
              <a:t>Le cais da Ribeira</a:t>
            </a:r>
            <a:endParaRPr lang="fr-BE" sz="900" b="1" i="1" dirty="0"/>
          </a:p>
        </p:txBody>
      </p:sp>
      <p:sp>
        <p:nvSpPr>
          <p:cNvPr id="13" name="ZoneTexte 12"/>
          <p:cNvSpPr txBox="1"/>
          <p:nvPr/>
        </p:nvSpPr>
        <p:spPr>
          <a:xfrm>
            <a:off x="4365104" y="8445624"/>
            <a:ext cx="1728192" cy="230832"/>
          </a:xfrm>
          <a:prstGeom prst="rect">
            <a:avLst/>
          </a:prstGeom>
          <a:noFill/>
        </p:spPr>
        <p:txBody>
          <a:bodyPr wrap="square" rtlCol="0">
            <a:spAutoFit/>
          </a:bodyPr>
          <a:lstStyle/>
          <a:p>
            <a:pPr algn="ctr"/>
            <a:r>
              <a:rPr lang="fr-BE" sz="900" b="1" i="1" dirty="0" smtClean="0"/>
              <a:t>Restaurant Dom Tonho</a:t>
            </a:r>
            <a:endParaRPr lang="fr-BE" sz="900" b="1" i="1" dirty="0"/>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80" y="6563775"/>
            <a:ext cx="3172120" cy="2112681"/>
          </a:xfrm>
          <a:prstGeom prst="rect">
            <a:avLst/>
          </a:prstGeom>
        </p:spPr>
      </p:pic>
    </p:spTree>
    <p:extLst>
      <p:ext uri="{BB962C8B-B14F-4D97-AF65-F5344CB8AC3E}">
        <p14:creationId xmlns:p14="http://schemas.microsoft.com/office/powerpoint/2010/main" val="215912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749432"/>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l"/>
            <a:r>
              <a:rPr lang="fr-BE" sz="1400" b="1" dirty="0" smtClean="0"/>
              <a:t>2ème Jour                                          Samedi 24 août 2019</a:t>
            </a:r>
            <a:br>
              <a:rPr lang="fr-BE" sz="1400" b="1" dirty="0" smtClean="0"/>
            </a:br>
            <a:r>
              <a:rPr lang="fr-BE" sz="1400" b="1" dirty="0" smtClean="0"/>
              <a:t/>
            </a:r>
            <a:br>
              <a:rPr lang="fr-BE" sz="1400" b="1" dirty="0" smtClean="0"/>
            </a:br>
            <a:r>
              <a:rPr lang="fr-BE" sz="1400" dirty="0" smtClean="0"/>
              <a:t>                                                               </a:t>
            </a:r>
            <a:r>
              <a:rPr lang="fr-BE" sz="1800" b="1" u="sng" dirty="0" smtClean="0">
                <a:effectLst>
                  <a:outerShdw blurRad="38100" dist="38100" dir="2700000" algn="tl">
                    <a:srgbClr val="000000">
                      <a:alpha val="43137"/>
                    </a:srgbClr>
                  </a:outerShdw>
                </a:effectLst>
              </a:rPr>
              <a:t>PORTO - REGUA</a:t>
            </a:r>
            <a:endParaRPr lang="fr-BE" sz="1400" b="1" u="sng" dirty="0">
              <a:effectLst>
                <a:outerShdw blurRad="38100" dist="38100" dir="2700000" algn="tl">
                  <a:srgbClr val="000000">
                    <a:alpha val="43137"/>
                  </a:srgbClr>
                </a:outerShdw>
              </a:effectLst>
            </a:endParaRPr>
          </a:p>
        </p:txBody>
      </p:sp>
      <p:sp>
        <p:nvSpPr>
          <p:cNvPr id="10" name="Espace réservé du numéro de diapositive 9"/>
          <p:cNvSpPr>
            <a:spLocks noGrp="1"/>
          </p:cNvSpPr>
          <p:nvPr>
            <p:ph type="sldNum" sz="quarter" idx="12"/>
          </p:nvPr>
        </p:nvSpPr>
        <p:spPr/>
        <p:txBody>
          <a:bodyPr/>
          <a:lstStyle/>
          <a:p>
            <a:fld id="{E0D82E2B-1F72-46FB-A825-F49399744D41}" type="slidenum">
              <a:rPr lang="fr-BE" smtClean="0"/>
              <a:t>5</a:t>
            </a:fld>
            <a:endParaRPr lang="fr-BE"/>
          </a:p>
        </p:txBody>
      </p:sp>
      <p:sp>
        <p:nvSpPr>
          <p:cNvPr id="6" name="ZoneTexte 5"/>
          <p:cNvSpPr txBox="1"/>
          <p:nvPr/>
        </p:nvSpPr>
        <p:spPr>
          <a:xfrm>
            <a:off x="332656" y="1426295"/>
            <a:ext cx="3425938" cy="600164"/>
          </a:xfrm>
          <a:prstGeom prst="rect">
            <a:avLst/>
          </a:prstGeom>
          <a:noFill/>
        </p:spPr>
        <p:txBody>
          <a:bodyPr wrap="none" rtlCol="0">
            <a:spAutoFit/>
          </a:bodyPr>
          <a:lstStyle/>
          <a:p>
            <a:r>
              <a:rPr lang="fr-BE" sz="1100" dirty="0" smtClean="0"/>
              <a:t>-  Matinée : visite guidée de Porto et dégustation de vins</a:t>
            </a:r>
          </a:p>
          <a:p>
            <a:r>
              <a:rPr lang="fr-BE" sz="1100" dirty="0" smtClean="0"/>
              <a:t>-  Après-midi en </a:t>
            </a:r>
            <a:r>
              <a:rPr lang="fr-BE" sz="1100" dirty="0" err="1" smtClean="0"/>
              <a:t>naviguation</a:t>
            </a:r>
            <a:endParaRPr lang="fr-BE" sz="1100" dirty="0" smtClean="0"/>
          </a:p>
          <a:p>
            <a:r>
              <a:rPr lang="fr-BE" sz="1100" dirty="0" smtClean="0"/>
              <a:t>-  Soirée Animée</a:t>
            </a:r>
            <a:endParaRPr lang="fr-BE" sz="1100" dirty="0"/>
          </a:p>
        </p:txBody>
      </p:sp>
      <p:sp>
        <p:nvSpPr>
          <p:cNvPr id="15" name="ZoneTexte 14"/>
          <p:cNvSpPr txBox="1"/>
          <p:nvPr/>
        </p:nvSpPr>
        <p:spPr>
          <a:xfrm>
            <a:off x="548680" y="2771800"/>
            <a:ext cx="184731" cy="369332"/>
          </a:xfrm>
          <a:prstGeom prst="rect">
            <a:avLst/>
          </a:prstGeom>
          <a:noFill/>
        </p:spPr>
        <p:txBody>
          <a:bodyPr wrap="none" rtlCol="0">
            <a:spAutoFit/>
          </a:bodyPr>
          <a:lstStyle/>
          <a:p>
            <a:endParaRPr lang="fr-BE" dirty="0"/>
          </a:p>
        </p:txBody>
      </p:sp>
      <p:sp>
        <p:nvSpPr>
          <p:cNvPr id="18" name="ZoneTexte 17"/>
          <p:cNvSpPr txBox="1"/>
          <p:nvPr/>
        </p:nvSpPr>
        <p:spPr>
          <a:xfrm>
            <a:off x="548681" y="2282254"/>
            <a:ext cx="5760639" cy="6322194"/>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fr-BE" sz="1400" dirty="0" smtClean="0"/>
              <a:t>                                               </a:t>
            </a:r>
            <a:r>
              <a:rPr lang="fr-BE" sz="1400" b="1" dirty="0" smtClean="0">
                <a:effectLst>
                  <a:outerShdw blurRad="38100" dist="38100" dir="2700000" algn="tl">
                    <a:srgbClr val="000000">
                      <a:alpha val="43137"/>
                    </a:srgbClr>
                  </a:outerShdw>
                </a:effectLst>
              </a:rPr>
              <a:t>Histoire du Vin de Porto</a:t>
            </a:r>
            <a:endParaRPr lang="fr-BE" sz="1400" dirty="0">
              <a:effectLst>
                <a:outerShdw blurRad="38100" dist="38100" dir="2700000" algn="tl">
                  <a:srgbClr val="000000">
                    <a:alpha val="43137"/>
                  </a:srgbClr>
                </a:outerShdw>
              </a:effectLst>
            </a:endParaRPr>
          </a:p>
          <a:p>
            <a:r>
              <a:rPr lang="fr-BE" sz="1100" dirty="0" smtClean="0"/>
              <a:t>Le </a:t>
            </a:r>
            <a:r>
              <a:rPr lang="fr-BE" sz="1100" dirty="0"/>
              <a:t>vin est produit dans la vallée du Douro depuis l'Antiquité mais ce n'est qu'au </a:t>
            </a:r>
            <a:r>
              <a:rPr lang="fr-BE" sz="1100" cap="small" dirty="0"/>
              <a:t>xvii</a:t>
            </a:r>
            <a:r>
              <a:rPr lang="fr-BE" sz="1100" baseline="30000" dirty="0"/>
              <a:t>e</a:t>
            </a:r>
            <a:r>
              <a:rPr lang="fr-BE" sz="1100" dirty="0"/>
              <a:t> siècle qu'apparaît l'appellation « vin de Porto ».</a:t>
            </a:r>
          </a:p>
          <a:p>
            <a:r>
              <a:rPr lang="fr-BE" sz="1100" dirty="0"/>
              <a:t>Il connut à cette époque un grand succès </a:t>
            </a:r>
            <a:r>
              <a:rPr lang="fr-BE" sz="1100" dirty="0" smtClean="0"/>
              <a:t>en Angleterre. </a:t>
            </a:r>
            <a:r>
              <a:rPr lang="fr-BE" sz="1100" dirty="0"/>
              <a:t>À la suite d'un embargo proclamé par le premier ministre de Louis XIV, Colbert, envers le roi d'Angleterre, les Anglais se trouvent privés de leur vin favori qu'est le « clairet » de Bordeaux, et découvrent au Portugal des vins de qualité similaire. Avec le </a:t>
            </a:r>
            <a:r>
              <a:rPr lang="fr-BE" sz="1100" dirty="0">
                <a:hlinkClick r:id="rId2" tooltip="Traité de Methuen"/>
              </a:rPr>
              <a:t>traité de Methuen</a:t>
            </a:r>
            <a:r>
              <a:rPr lang="fr-BE" sz="1100" dirty="0"/>
              <a:t> (</a:t>
            </a:r>
            <a:r>
              <a:rPr lang="fr-BE" sz="1100" dirty="0">
                <a:hlinkClick r:id="rId3" tooltip="1703"/>
              </a:rPr>
              <a:t>1703</a:t>
            </a:r>
            <a:r>
              <a:rPr lang="fr-BE" sz="1100" dirty="0"/>
              <a:t>), traité de coopération militaire, diplomatique et économique, ils obtiennent le privilège de fonder au Portugal des maisons de négoce en échange de la baisse des taxes sur le vin de Porto. Mais il reste cher et en concurrence avec les vins français. De plus, il supporte mal le voyage. On avait déjà l'habitude d'y ajouter de l'eau-de-vie pour qu'il supporte le transport. C'est alors qu'un marchand anglais, </a:t>
            </a:r>
            <a:r>
              <a:rPr lang="fr-BE" sz="1100" dirty="0">
                <a:hlinkClick r:id="rId4" tooltip="Jean Beardsley (page inexistante)"/>
              </a:rPr>
              <a:t>Jean Beardsley</a:t>
            </a:r>
            <a:r>
              <a:rPr lang="fr-BE" sz="1100" dirty="0"/>
              <a:t>, a l'idée d'en augmenter le degré en </a:t>
            </a:r>
            <a:r>
              <a:rPr lang="fr-BE" sz="1100" dirty="0" smtClean="0"/>
              <a:t>                                                                                          ajoutant </a:t>
            </a:r>
            <a:r>
              <a:rPr lang="fr-BE" sz="1100" dirty="0"/>
              <a:t>de l'eau-de-vie de vin pure. C'est la </a:t>
            </a:r>
            <a:r>
              <a:rPr lang="fr-BE" sz="1100" dirty="0" smtClean="0"/>
              <a:t>                                                                                               naissance </a:t>
            </a:r>
            <a:r>
              <a:rPr lang="fr-BE" sz="1100" dirty="0"/>
              <a:t>du produit sous sa forme actuelle, </a:t>
            </a:r>
            <a:r>
              <a:rPr lang="fr-BE" sz="1100" dirty="0" smtClean="0"/>
              <a:t>                                                                                         très </a:t>
            </a:r>
            <a:r>
              <a:rPr lang="fr-BE" sz="1100" dirty="0"/>
              <a:t>vite apprécié en Europe. La demande </a:t>
            </a:r>
            <a:r>
              <a:rPr lang="fr-BE" sz="1100" dirty="0" smtClean="0"/>
              <a:t>                                                                                             ayant </a:t>
            </a:r>
            <a:r>
              <a:rPr lang="fr-BE" sz="1100" dirty="0"/>
              <a:t>augmenté considérablement, cela </a:t>
            </a:r>
            <a:r>
              <a:rPr lang="fr-BE" sz="1100" dirty="0" smtClean="0"/>
              <a:t>                                                                                         entraîna </a:t>
            </a:r>
            <a:r>
              <a:rPr lang="fr-BE" sz="1100" dirty="0"/>
              <a:t>une baisse de qualité. Le premier </a:t>
            </a:r>
            <a:r>
              <a:rPr lang="fr-BE" sz="1100" dirty="0" smtClean="0"/>
              <a:t>                                                                                                 ministre </a:t>
            </a:r>
            <a:r>
              <a:rPr lang="fr-BE" sz="1100" dirty="0"/>
              <a:t>de l'époque, le </a:t>
            </a:r>
            <a:r>
              <a:rPr lang="fr-BE" sz="1100" dirty="0">
                <a:hlinkClick r:id="rId5" tooltip="Sebastião José de Carvalho e Melo"/>
              </a:rPr>
              <a:t>marquis de Pombal</a:t>
            </a:r>
            <a:r>
              <a:rPr lang="fr-BE" sz="1100" dirty="0"/>
              <a:t>, </a:t>
            </a:r>
            <a:r>
              <a:rPr lang="fr-BE" sz="1100" dirty="0" smtClean="0"/>
              <a:t>                                                                                           créa </a:t>
            </a:r>
            <a:r>
              <a:rPr lang="fr-BE" sz="1100" dirty="0"/>
              <a:t>donc en </a:t>
            </a:r>
            <a:r>
              <a:rPr lang="fr-BE" sz="1100" dirty="0">
                <a:hlinkClick r:id="rId6" tooltip="1756"/>
              </a:rPr>
              <a:t>1756</a:t>
            </a:r>
            <a:r>
              <a:rPr lang="fr-BE" sz="1100" dirty="0"/>
              <a:t> un comité pour garantir </a:t>
            </a:r>
            <a:r>
              <a:rPr lang="fr-BE" sz="1100" dirty="0" smtClean="0"/>
              <a:t>                                                                                             des </a:t>
            </a:r>
            <a:r>
              <a:rPr lang="fr-BE" sz="1100" dirty="0"/>
              <a:t>critères de qualité, un précurseur des </a:t>
            </a:r>
            <a:r>
              <a:rPr lang="fr-BE" sz="1100" dirty="0" smtClean="0"/>
              <a:t>                                                                                                  </a:t>
            </a:r>
            <a:r>
              <a:rPr lang="fr-BE" sz="1100" dirty="0" smtClean="0">
                <a:hlinkClick r:id="rId7" tooltip="Appellation d'origine protégée"/>
              </a:rPr>
              <a:t>appellations </a:t>
            </a:r>
            <a:r>
              <a:rPr lang="fr-BE" sz="1100" dirty="0">
                <a:hlinkClick r:id="rId7" tooltip="Appellation d'origine protégée"/>
              </a:rPr>
              <a:t>d'origine protégée</a:t>
            </a:r>
            <a:r>
              <a:rPr lang="fr-BE" sz="1100" dirty="0"/>
              <a:t> en quelque </a:t>
            </a:r>
            <a:r>
              <a:rPr lang="fr-BE" sz="1100" dirty="0" smtClean="0"/>
              <a:t>                                                                                             sorte</a:t>
            </a:r>
            <a:r>
              <a:rPr lang="fr-BE" sz="1100" dirty="0"/>
              <a:t>. Le règlement prévoyait entre </a:t>
            </a:r>
            <a:r>
              <a:rPr lang="fr-BE" sz="1100" dirty="0" smtClean="0"/>
              <a:t>autres                                                                                           de </a:t>
            </a:r>
            <a:r>
              <a:rPr lang="fr-BE" sz="1100" dirty="0"/>
              <a:t>mettre en place des aires de vinification </a:t>
            </a:r>
            <a:r>
              <a:rPr lang="fr-BE" sz="1100" dirty="0" smtClean="0"/>
              <a:t>et                                                                                          </a:t>
            </a:r>
            <a:r>
              <a:rPr lang="fr-BE" sz="1100" dirty="0"/>
              <a:t>de créer un cadastre des rives du Douro. Une </a:t>
            </a:r>
            <a:r>
              <a:rPr lang="fr-BE" sz="1100" dirty="0" smtClean="0"/>
              <a:t>                                                                                             classification </a:t>
            </a:r>
            <a:r>
              <a:rPr lang="fr-BE" sz="1100" dirty="0"/>
              <a:t>basée sur un système de points divisait la production du porto en six catégories, les facteurs pris en compte étant le climat, le sol, l'inclinaison des parcelles, l'altitude, le rendement ainsi que l'âge des vignes. Les cépages furent également divisés en catégories, au nombre de trois.</a:t>
            </a:r>
          </a:p>
          <a:p>
            <a:r>
              <a:rPr lang="fr-BE" sz="1100" dirty="0" smtClean="0"/>
              <a:t>Les </a:t>
            </a:r>
            <a:r>
              <a:rPr lang="fr-BE" sz="1100" dirty="0"/>
              <a:t>fûts de porto devaient être transportés par bateau, (les </a:t>
            </a:r>
            <a:r>
              <a:rPr lang="fr-BE" sz="1100" dirty="0" err="1">
                <a:hlinkClick r:id="rId8" tooltip="Rabelo"/>
              </a:rPr>
              <a:t>rabelos</a:t>
            </a:r>
            <a:r>
              <a:rPr lang="fr-BE" sz="1100" dirty="0"/>
              <a:t>) jusqu'à </a:t>
            </a:r>
            <a:r>
              <a:rPr lang="fr-BE" sz="1100" dirty="0">
                <a:hlinkClick r:id="rId9" tooltip="Vila Nova de Gaia"/>
              </a:rPr>
              <a:t>Vila Nova de Gaia</a:t>
            </a:r>
            <a:r>
              <a:rPr lang="fr-BE" sz="1100" dirty="0"/>
              <a:t>, où se trouvaient les principales sociétés de vente de porto. Ces bateaux ne servent plus aujourd'hui mais peuvent toujours être observés sur le cours du </a:t>
            </a:r>
            <a:r>
              <a:rPr lang="fr-BE" sz="1100" dirty="0" smtClean="0"/>
              <a:t>fleuve. </a:t>
            </a:r>
          </a:p>
          <a:p>
            <a:r>
              <a:rPr lang="fr-BE" sz="1100" dirty="0" smtClean="0"/>
              <a:t>Le</a:t>
            </a:r>
            <a:r>
              <a:rPr lang="fr-BE" sz="1100" dirty="0"/>
              <a:t> </a:t>
            </a:r>
            <a:r>
              <a:rPr lang="fr-BE" sz="1100" dirty="0">
                <a:hlinkClick r:id="rId10" tooltip="Royaume-Uni"/>
              </a:rPr>
              <a:t>Royaume-Uni</a:t>
            </a:r>
            <a:r>
              <a:rPr lang="fr-BE" sz="1100" dirty="0"/>
              <a:t> est de nos jours encore un des plus gros consommateurs de porto et les Britanniques ont joué un rôle important en tant que propriétaires de sociétés de porto. Les grandes sociétés sont : Cálem, </a:t>
            </a:r>
            <a:r>
              <a:rPr lang="fr-BE" sz="1100" dirty="0">
                <a:hlinkClick r:id="rId11" tooltip="Ferreira (porto)"/>
              </a:rPr>
              <a:t>Ferreira (porto)</a:t>
            </a:r>
            <a:r>
              <a:rPr lang="fr-BE" sz="1100" dirty="0"/>
              <a:t>, Real Companhia Velha, Messias, Graham's, Barros, Quinta do Noval, Sandeman, </a:t>
            </a:r>
            <a:r>
              <a:rPr lang="fr-BE" sz="1100" dirty="0" err="1">
                <a:hlinkClick r:id="rId12" tooltip="Taylor's Port"/>
              </a:rPr>
              <a:t>Taylor's</a:t>
            </a:r>
            <a:r>
              <a:rPr lang="fr-BE" sz="1100" dirty="0"/>
              <a:t>, Fonseca, Niepoort. La majorité des caves de porto fait partie de grands consortiums internationaux et il reste peu de sociétés familiales d'origine portugaises. Le porto est, à l'instar du cognac ou du champagne en France, principalement un produit d'exportation.</a:t>
            </a:r>
          </a:p>
        </p:txBody>
      </p:sp>
      <p:pic>
        <p:nvPicPr>
          <p:cNvPr id="20" name="Imag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8840" y="4283968"/>
            <a:ext cx="2664295" cy="2088232"/>
          </a:xfrm>
          <a:prstGeom prst="rect">
            <a:avLst/>
          </a:prstGeom>
        </p:spPr>
      </p:pic>
    </p:spTree>
    <p:extLst>
      <p:ext uri="{BB962C8B-B14F-4D97-AF65-F5344CB8AC3E}">
        <p14:creationId xmlns:p14="http://schemas.microsoft.com/office/powerpoint/2010/main" val="686655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0D82E2B-1F72-46FB-A825-F49399744D41}" type="slidenum">
              <a:rPr lang="fr-BE" smtClean="0"/>
              <a:t>6</a:t>
            </a:fld>
            <a:endParaRPr lang="fr-BE"/>
          </a:p>
        </p:txBody>
      </p:sp>
      <p:sp>
        <p:nvSpPr>
          <p:cNvPr id="8" name="ZoneTexte 7"/>
          <p:cNvSpPr txBox="1"/>
          <p:nvPr/>
        </p:nvSpPr>
        <p:spPr>
          <a:xfrm>
            <a:off x="548680" y="3779912"/>
            <a:ext cx="5760640" cy="1277273"/>
          </a:xfrm>
          <a:prstGeom prst="rect">
            <a:avLst/>
          </a:prstGeom>
          <a:noFill/>
        </p:spPr>
        <p:txBody>
          <a:bodyPr wrap="square" rtlCol="0">
            <a:spAutoFit/>
          </a:bodyPr>
          <a:lstStyle/>
          <a:p>
            <a:r>
              <a:rPr lang="fr-BE" sz="1100" b="1" dirty="0" smtClean="0"/>
              <a:t>Vila </a:t>
            </a:r>
            <a:r>
              <a:rPr lang="fr-BE" sz="1100" b="1" dirty="0"/>
              <a:t>Nova de Gaia</a:t>
            </a:r>
            <a:r>
              <a:rPr lang="fr-BE" sz="1100" dirty="0"/>
              <a:t>, sur la rive gauche du Douro, où sont concentrés depuis le 19</a:t>
            </a:r>
            <a:r>
              <a:rPr lang="fr-BE" sz="1100" baseline="30000" dirty="0"/>
              <a:t>e</a:t>
            </a:r>
            <a:r>
              <a:rPr lang="fr-BE" sz="1100" dirty="0"/>
              <a:t> s. les chais prestigieux des 58 grandes maisons de Porto : Ramos Pinto, Taylor's, Sandeman, Niepoort, Burmester, etc. C'est là que le raisin, récolté sur les versants du Haut-Douro, était amené autrefois à bord des </a:t>
            </a:r>
            <a:r>
              <a:rPr lang="fr-BE" sz="1100" i="1" dirty="0"/>
              <a:t>barcos rabelos</a:t>
            </a:r>
            <a:r>
              <a:rPr lang="fr-BE" sz="1100" dirty="0"/>
              <a:t> (bateaux à voile à fond plat) après 150 km de navigation. </a:t>
            </a:r>
            <a:r>
              <a:rPr lang="fr-BE" sz="1100" dirty="0" smtClean="0"/>
              <a:t>Au </a:t>
            </a:r>
            <a:r>
              <a:rPr lang="fr-BE" sz="1100" dirty="0"/>
              <a:t>musée de la </a:t>
            </a:r>
            <a:r>
              <a:rPr lang="fr-BE" sz="1100" b="1" dirty="0"/>
              <a:t>maison Ramos Pinto</a:t>
            </a:r>
            <a:r>
              <a:rPr lang="fr-BE" sz="1100" dirty="0"/>
              <a:t>, fondée en 1880, qui fit beaucoup pour la qualité et la commercialisation des vins de Porto au début du 20</a:t>
            </a:r>
            <a:r>
              <a:rPr lang="fr-BE" sz="1100" baseline="30000" dirty="0"/>
              <a:t>e</a:t>
            </a:r>
            <a:r>
              <a:rPr lang="fr-BE" sz="1100" dirty="0"/>
              <a:t> s. </a:t>
            </a:r>
            <a:r>
              <a:rPr lang="fr-BE" sz="1100" dirty="0" smtClean="0"/>
              <a:t>vous pouvez </a:t>
            </a:r>
            <a:r>
              <a:rPr lang="fr-BE" sz="1100" dirty="0"/>
              <a:t>y admirer une magnifique collection d'affiches et d'azulejos de la Belle Époque dont la sensualité a longtemps fait scandale</a:t>
            </a:r>
            <a:r>
              <a:rPr lang="fr-BE" sz="1100" dirty="0" smtClean="0"/>
              <a:t>.</a:t>
            </a:r>
            <a:endParaRPr lang="fr-BE" sz="1100" dirty="0"/>
          </a:p>
        </p:txBody>
      </p:sp>
      <p:sp>
        <p:nvSpPr>
          <p:cNvPr id="14" name="ZoneTexte 13"/>
          <p:cNvSpPr txBox="1"/>
          <p:nvPr/>
        </p:nvSpPr>
        <p:spPr>
          <a:xfrm>
            <a:off x="2060848" y="380728"/>
            <a:ext cx="2736304" cy="230832"/>
          </a:xfrm>
          <a:prstGeom prst="rect">
            <a:avLst/>
          </a:prstGeom>
          <a:noFill/>
        </p:spPr>
        <p:txBody>
          <a:bodyPr wrap="square" rtlCol="0">
            <a:spAutoFit/>
          </a:bodyPr>
          <a:lstStyle/>
          <a:p>
            <a:pPr algn="ctr"/>
            <a:r>
              <a:rPr lang="fr-BE" sz="900" b="1" i="1" dirty="0" smtClean="0"/>
              <a:t>Vila Nova de Gaia avec ses barcos rabelos</a:t>
            </a:r>
            <a:endParaRPr lang="fr-BE" sz="900" b="1" i="1" dirty="0"/>
          </a:p>
        </p:txBody>
      </p:sp>
      <p:pic>
        <p:nvPicPr>
          <p:cNvPr id="17" name="Imag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7192" y="6084168"/>
            <a:ext cx="1556775" cy="2507965"/>
          </a:xfrm>
          <a:prstGeom prst="rect">
            <a:avLst/>
          </a:prstGeom>
        </p:spPr>
      </p:pic>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188" y="5235570"/>
            <a:ext cx="4563114" cy="1519680"/>
          </a:xfrm>
          <a:prstGeom prst="rect">
            <a:avLst/>
          </a:prstGeom>
        </p:spPr>
      </p:pic>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46" y="6804248"/>
            <a:ext cx="1950720" cy="1950720"/>
          </a:xfrm>
          <a:prstGeom prst="rect">
            <a:avLst/>
          </a:prstGeom>
        </p:spPr>
      </p:pic>
      <p:pic>
        <p:nvPicPr>
          <p:cNvPr id="20" name="Imag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88" y="606817"/>
            <a:ext cx="5772131" cy="3094926"/>
          </a:xfrm>
          <a:prstGeom prst="rect">
            <a:avLst/>
          </a:prstGeom>
        </p:spPr>
      </p:pic>
    </p:spTree>
    <p:extLst>
      <p:ext uri="{BB962C8B-B14F-4D97-AF65-F5344CB8AC3E}">
        <p14:creationId xmlns:p14="http://schemas.microsoft.com/office/powerpoint/2010/main" val="843379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7</a:t>
            </a:fld>
            <a:endParaRPr lang="fr-BE"/>
          </a:p>
        </p:txBody>
      </p:sp>
      <p:sp>
        <p:nvSpPr>
          <p:cNvPr id="4" name="ZoneTexte 3"/>
          <p:cNvSpPr txBox="1"/>
          <p:nvPr/>
        </p:nvSpPr>
        <p:spPr>
          <a:xfrm>
            <a:off x="701080" y="835968"/>
            <a:ext cx="5760640" cy="369332"/>
          </a:xfrm>
          <a:prstGeom prst="rect">
            <a:avLst/>
          </a:prstGeom>
          <a:noFill/>
        </p:spPr>
        <p:txBody>
          <a:bodyPr wrap="square" rtlCol="0">
            <a:spAutoFit/>
          </a:bodyPr>
          <a:lstStyle/>
          <a:p>
            <a:endParaRPr lang="fr-BE" dirty="0"/>
          </a:p>
        </p:txBody>
      </p:sp>
      <p:sp>
        <p:nvSpPr>
          <p:cNvPr id="5" name="ZoneTexte 4"/>
          <p:cNvSpPr txBox="1"/>
          <p:nvPr/>
        </p:nvSpPr>
        <p:spPr>
          <a:xfrm>
            <a:off x="548680" y="539552"/>
            <a:ext cx="5760640" cy="938719"/>
          </a:xfrm>
          <a:prstGeom prst="rect">
            <a:avLst/>
          </a:prstGeom>
          <a:noFill/>
        </p:spPr>
        <p:txBody>
          <a:bodyPr wrap="square" rtlCol="0">
            <a:spAutoFit/>
          </a:bodyPr>
          <a:lstStyle/>
          <a:p>
            <a:r>
              <a:rPr lang="fr-BE" sz="1100" dirty="0"/>
              <a:t>Malgré le tourisme, le Porto historique, classé au Patrimoine mondial de l'Unesco, a conservé son authenticité et sa vie populaire, à l'image de ses </a:t>
            </a:r>
            <a:r>
              <a:rPr lang="fr-BE" sz="1100" i="1" dirty="0"/>
              <a:t>tascos</a:t>
            </a:r>
            <a:r>
              <a:rPr lang="fr-BE" sz="1100" dirty="0"/>
              <a:t> (bistrots) bruyants et animés, de ses minuscules marchés improvisés à l'angle d'une rue, de ses balcons fleuris où sèche le linge et de ses échoppes des </a:t>
            </a:r>
            <a:r>
              <a:rPr lang="fr-BE" sz="1100" i="1" dirty="0"/>
              <a:t>barbeiros</a:t>
            </a:r>
            <a:r>
              <a:rPr lang="fr-BE" sz="1100" dirty="0"/>
              <a:t> et</a:t>
            </a:r>
            <a:r>
              <a:rPr lang="fr-BE" sz="1100" i="1" dirty="0"/>
              <a:t> cabeleireiros</a:t>
            </a:r>
            <a:r>
              <a:rPr lang="fr-BE" sz="1100" dirty="0"/>
              <a:t> (barbiers et coiffeurs traditionnels), vrais musées vivants faisant partie du patrimoine affectif de la ville</a:t>
            </a:r>
            <a:r>
              <a:rPr lang="fr-BE" sz="1100" dirty="0" smtClean="0"/>
              <a:t>…</a:t>
            </a:r>
            <a:endParaRPr lang="fr-BE" sz="1100" dirty="0"/>
          </a:p>
        </p:txBody>
      </p:sp>
      <p:sp>
        <p:nvSpPr>
          <p:cNvPr id="6" name="ZoneTexte 5"/>
          <p:cNvSpPr txBox="1"/>
          <p:nvPr/>
        </p:nvSpPr>
        <p:spPr>
          <a:xfrm>
            <a:off x="548680" y="4355976"/>
            <a:ext cx="5760640" cy="2123658"/>
          </a:xfrm>
          <a:prstGeom prst="rect">
            <a:avLst/>
          </a:prstGeom>
          <a:noFill/>
        </p:spPr>
        <p:txBody>
          <a:bodyPr wrap="square" rtlCol="0">
            <a:spAutoFit/>
          </a:bodyPr>
          <a:lstStyle/>
          <a:p>
            <a:r>
              <a:rPr lang="fr-BE" sz="1100" dirty="0"/>
              <a:t>N'hésitez donc pas à gravir les rues étroites qui surplombent le quai de Ribeira, comme la </a:t>
            </a:r>
            <a:r>
              <a:rPr lang="fr-BE" sz="1100" b="1" dirty="0"/>
              <a:t>rua das Flores</a:t>
            </a:r>
            <a:r>
              <a:rPr lang="fr-BE" sz="1100" dirty="0"/>
              <a:t> qui remonte vers la gare Belle Époque de Sao Bento : bordée de demeures du 18</a:t>
            </a:r>
            <a:r>
              <a:rPr lang="fr-BE" sz="1100" baseline="30000" dirty="0"/>
              <a:t>e</a:t>
            </a:r>
            <a:r>
              <a:rPr lang="fr-BE" sz="1100" dirty="0"/>
              <a:t> s. et de commerces traditionnels, elle était autrefois la rue des orfèvres et des joailliers. Juste au-dessus, près de la </a:t>
            </a:r>
            <a:r>
              <a:rPr lang="fr-BE" sz="1100" b="1" dirty="0"/>
              <a:t>Torre dos Clérigos</a:t>
            </a:r>
            <a:r>
              <a:rPr lang="fr-BE" sz="1100" dirty="0"/>
              <a:t> (une tour baroque haute de plus de 75 m </a:t>
            </a:r>
            <a:r>
              <a:rPr lang="fr-BE" sz="1100" dirty="0" smtClean="0"/>
              <a:t>qui </a:t>
            </a:r>
            <a:r>
              <a:rPr lang="fr-BE" sz="1100" dirty="0"/>
              <a:t>offre un panorama sur la ville), la </a:t>
            </a:r>
            <a:r>
              <a:rPr lang="fr-BE" sz="1100" b="1" dirty="0"/>
              <a:t>rua da Estrada da Assunçao</a:t>
            </a:r>
            <a:r>
              <a:rPr lang="fr-BE" sz="1100" dirty="0"/>
              <a:t> abrite l'une des plus vieilles boutiques de Porto : la</a:t>
            </a:r>
            <a:r>
              <a:rPr lang="fr-BE" sz="1100" b="1" dirty="0"/>
              <a:t> Casa Oriental</a:t>
            </a:r>
            <a:r>
              <a:rPr lang="fr-BE" sz="1100" dirty="0"/>
              <a:t>, dont la peinture murale évoque le passé colonial du Portugal. Vous y trouverez l'une des meilleures morues de la ville, des oranges et des citrons du Portugal et des épices rares. Tout le quartier alentour mérite d'être parcouru, avec ses balcons en fer forgé et ses vieux azulejos ; au détour d'une rue, une placette ornée d'un palmier offre une vue plongeante sur les rives du Douro. Bien des demeures mériteraient d'être restaurées, certes, mais pour l'instant, c'est un quartier qui vit et non une vitrine pour touristes ; l'inflation immobilière, contrairement aux autres centre villes d'Europe, n'y a pas encore chassé le petit peuple</a:t>
            </a:r>
            <a:r>
              <a:rPr lang="fr-BE" sz="1100" dirty="0" smtClean="0"/>
              <a:t>.</a:t>
            </a:r>
            <a:endParaRPr lang="fr-BE" sz="1100"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236" y="1547664"/>
            <a:ext cx="1721684" cy="2596638"/>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024" y="1569842"/>
            <a:ext cx="1368152" cy="913926"/>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968" y="2601694"/>
            <a:ext cx="2510582" cy="1538258"/>
          </a:xfrm>
          <a:prstGeom prst="rect">
            <a:avLst/>
          </a:prstGeom>
        </p:spPr>
      </p:pic>
      <p:sp>
        <p:nvSpPr>
          <p:cNvPr id="10" name="ZoneTexte 9"/>
          <p:cNvSpPr txBox="1"/>
          <p:nvPr/>
        </p:nvSpPr>
        <p:spPr>
          <a:xfrm>
            <a:off x="1052736" y="4139952"/>
            <a:ext cx="1512168" cy="230832"/>
          </a:xfrm>
          <a:prstGeom prst="rect">
            <a:avLst/>
          </a:prstGeom>
          <a:noFill/>
        </p:spPr>
        <p:txBody>
          <a:bodyPr wrap="square" rtlCol="0">
            <a:spAutoFit/>
          </a:bodyPr>
          <a:lstStyle/>
          <a:p>
            <a:pPr algn="ctr"/>
            <a:r>
              <a:rPr lang="fr-BE" sz="900" b="1" i="1" dirty="0" smtClean="0"/>
              <a:t>Tascos</a:t>
            </a:r>
            <a:endParaRPr lang="fr-BE" sz="900" b="1" i="1" dirty="0"/>
          </a:p>
        </p:txBody>
      </p:sp>
      <p:sp>
        <p:nvSpPr>
          <p:cNvPr id="11" name="ZoneTexte 10"/>
          <p:cNvSpPr txBox="1"/>
          <p:nvPr/>
        </p:nvSpPr>
        <p:spPr>
          <a:xfrm>
            <a:off x="3581400" y="4125144"/>
            <a:ext cx="1863824" cy="230832"/>
          </a:xfrm>
          <a:prstGeom prst="rect">
            <a:avLst/>
          </a:prstGeom>
          <a:noFill/>
        </p:spPr>
        <p:txBody>
          <a:bodyPr wrap="square" rtlCol="0">
            <a:spAutoFit/>
          </a:bodyPr>
          <a:lstStyle/>
          <a:p>
            <a:pPr algn="ctr"/>
            <a:r>
              <a:rPr lang="fr-BE" sz="900" b="1" i="1" dirty="0" smtClean="0"/>
              <a:t>Barbeiros</a:t>
            </a:r>
            <a:endParaRPr lang="fr-BE" sz="900" b="1" i="1" dirty="0"/>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216" y="6660232"/>
            <a:ext cx="1975656" cy="1317104"/>
          </a:xfrm>
          <a:prstGeom prst="rect">
            <a:avLst/>
          </a:prstGeom>
        </p:spPr>
      </p:pic>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4944" y="6660232"/>
            <a:ext cx="1332147" cy="1317104"/>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9374" y="6660232"/>
            <a:ext cx="1719946" cy="1299325"/>
          </a:xfrm>
          <a:prstGeom prst="rect">
            <a:avLst/>
          </a:prstGeom>
        </p:spPr>
      </p:pic>
      <p:sp>
        <p:nvSpPr>
          <p:cNvPr id="15" name="ZoneTexte 14"/>
          <p:cNvSpPr txBox="1"/>
          <p:nvPr/>
        </p:nvSpPr>
        <p:spPr>
          <a:xfrm>
            <a:off x="622216" y="7956376"/>
            <a:ext cx="1975656" cy="230832"/>
          </a:xfrm>
          <a:prstGeom prst="rect">
            <a:avLst/>
          </a:prstGeom>
          <a:noFill/>
        </p:spPr>
        <p:txBody>
          <a:bodyPr wrap="square" rtlCol="0">
            <a:spAutoFit/>
          </a:bodyPr>
          <a:lstStyle/>
          <a:p>
            <a:pPr algn="ctr"/>
            <a:r>
              <a:rPr lang="fr-BE" sz="900" b="1" i="1" dirty="0" smtClean="0"/>
              <a:t>Rua das Flores</a:t>
            </a:r>
            <a:endParaRPr lang="fr-BE" sz="900" b="1" i="1" dirty="0"/>
          </a:p>
        </p:txBody>
      </p:sp>
      <p:sp>
        <p:nvSpPr>
          <p:cNvPr id="16" name="ZoneTexte 15"/>
          <p:cNvSpPr txBox="1"/>
          <p:nvPr/>
        </p:nvSpPr>
        <p:spPr>
          <a:xfrm>
            <a:off x="2996952" y="7956376"/>
            <a:ext cx="1260139" cy="230832"/>
          </a:xfrm>
          <a:prstGeom prst="rect">
            <a:avLst/>
          </a:prstGeom>
          <a:noFill/>
        </p:spPr>
        <p:txBody>
          <a:bodyPr wrap="square" rtlCol="0">
            <a:spAutoFit/>
          </a:bodyPr>
          <a:lstStyle/>
          <a:p>
            <a:pPr algn="ctr"/>
            <a:r>
              <a:rPr lang="fr-BE" sz="900" b="1" i="1" dirty="0" smtClean="0"/>
              <a:t>La Casa Oriental</a:t>
            </a:r>
            <a:endParaRPr lang="fr-BE" sz="900" b="1" i="1" dirty="0"/>
          </a:p>
        </p:txBody>
      </p:sp>
      <p:sp>
        <p:nvSpPr>
          <p:cNvPr id="17" name="ZoneTexte 16"/>
          <p:cNvSpPr txBox="1"/>
          <p:nvPr/>
        </p:nvSpPr>
        <p:spPr>
          <a:xfrm>
            <a:off x="4725144" y="7941568"/>
            <a:ext cx="1526380" cy="230832"/>
          </a:xfrm>
          <a:prstGeom prst="rect">
            <a:avLst/>
          </a:prstGeom>
          <a:noFill/>
        </p:spPr>
        <p:txBody>
          <a:bodyPr wrap="none" rtlCol="0">
            <a:spAutoFit/>
          </a:bodyPr>
          <a:lstStyle/>
          <a:p>
            <a:r>
              <a:rPr lang="fr-BE" sz="900" b="1" i="1" dirty="0" smtClean="0"/>
              <a:t>Intérieur de la Casa Oriental</a:t>
            </a:r>
            <a:endParaRPr lang="fr-BE" sz="900" b="1" i="1" dirty="0"/>
          </a:p>
        </p:txBody>
      </p:sp>
    </p:spTree>
    <p:extLst>
      <p:ext uri="{BB962C8B-B14F-4D97-AF65-F5344CB8AC3E}">
        <p14:creationId xmlns:p14="http://schemas.microsoft.com/office/powerpoint/2010/main" val="305386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8</a:t>
            </a:fld>
            <a:endParaRPr lang="fr-BE"/>
          </a:p>
        </p:txBody>
      </p:sp>
      <p:sp>
        <p:nvSpPr>
          <p:cNvPr id="4" name="ZoneTexte 3"/>
          <p:cNvSpPr txBox="1"/>
          <p:nvPr/>
        </p:nvSpPr>
        <p:spPr>
          <a:xfrm>
            <a:off x="548680" y="270391"/>
            <a:ext cx="5760640" cy="1277273"/>
          </a:xfrm>
          <a:prstGeom prst="rect">
            <a:avLst/>
          </a:prstGeom>
          <a:noFill/>
        </p:spPr>
        <p:txBody>
          <a:bodyPr wrap="square" rtlCol="0">
            <a:spAutoFit/>
          </a:bodyPr>
          <a:lstStyle/>
          <a:p>
            <a:r>
              <a:rPr lang="fr-BE" sz="1100" b="1" i="1" dirty="0" smtClean="0"/>
              <a:t>L’Eglise </a:t>
            </a:r>
            <a:r>
              <a:rPr lang="fr-BE" sz="1100" b="1" i="1" dirty="0"/>
              <a:t>Sao </a:t>
            </a:r>
            <a:r>
              <a:rPr lang="fr-BE" sz="1100" b="1" i="1" dirty="0" smtClean="0"/>
              <a:t>Francisco</a:t>
            </a:r>
            <a:endParaRPr lang="fr-BE" sz="1100" dirty="0"/>
          </a:p>
          <a:p>
            <a:r>
              <a:rPr lang="fr-BE" sz="1100" dirty="0"/>
              <a:t>Au-dessus du quai de Ribeira, l'église gothique São Francisco est un haut lieu historique de Porto. Sa sobriété correspondait à l'esprit de pauvreté de l'ordre des Franciscains. Mais cet ordre devenu très puissant dès le 17</a:t>
            </a:r>
            <a:r>
              <a:rPr lang="fr-BE" sz="1100" baseline="30000" dirty="0"/>
              <a:t>e</a:t>
            </a:r>
            <a:r>
              <a:rPr lang="fr-BE" sz="1100" dirty="0"/>
              <a:t> s. se vit octroyer privilèges et biens matériels. Ainsi, à l'intérieur de l'église, les murs nus furent-ils couverts d'une décoration baroque exubérante : aujourd'hui encore, les autels, les murs et les voûtes sont littéralement ensevelis sous un foisonnement de bois sculptés et dorés (17</a:t>
            </a:r>
            <a:r>
              <a:rPr lang="fr-BE" sz="1100" baseline="30000" dirty="0"/>
              <a:t>e</a:t>
            </a:r>
            <a:r>
              <a:rPr lang="fr-BE" sz="1100" dirty="0"/>
              <a:t> et 18</a:t>
            </a:r>
            <a:r>
              <a:rPr lang="fr-BE" sz="1100" baseline="30000" dirty="0"/>
              <a:t>e</a:t>
            </a:r>
            <a:r>
              <a:rPr lang="fr-BE" sz="1100" dirty="0"/>
              <a:t> s.). À voir absolument </a:t>
            </a:r>
            <a:r>
              <a:rPr lang="fr-BE" sz="1100" dirty="0" smtClean="0"/>
              <a:t>!</a:t>
            </a:r>
            <a:endParaRPr lang="fr-BE" sz="1100" dirty="0"/>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5024" y="3305344"/>
            <a:ext cx="2376264" cy="1590723"/>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024" y="1619672"/>
            <a:ext cx="2376264" cy="1587271"/>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12" y="1619672"/>
            <a:ext cx="2184263" cy="3276395"/>
          </a:xfrm>
          <a:prstGeom prst="rect">
            <a:avLst/>
          </a:prstGeom>
        </p:spPr>
      </p:pic>
      <p:sp>
        <p:nvSpPr>
          <p:cNvPr id="3" name="ZoneTexte 2"/>
          <p:cNvSpPr txBox="1"/>
          <p:nvPr/>
        </p:nvSpPr>
        <p:spPr>
          <a:xfrm>
            <a:off x="548680" y="5292080"/>
            <a:ext cx="5760640" cy="938719"/>
          </a:xfrm>
          <a:prstGeom prst="rect">
            <a:avLst/>
          </a:prstGeom>
          <a:noFill/>
        </p:spPr>
        <p:txBody>
          <a:bodyPr wrap="square" rtlCol="0">
            <a:spAutoFit/>
          </a:bodyPr>
          <a:lstStyle/>
          <a:p>
            <a:r>
              <a:rPr lang="fr-BE" sz="1100" b="1" i="1" dirty="0"/>
              <a:t>Église et tour dos </a:t>
            </a:r>
            <a:r>
              <a:rPr lang="fr-BE" sz="1100" b="1" i="1" dirty="0" err="1"/>
              <a:t>Clérigos</a:t>
            </a:r>
            <a:endParaRPr lang="fr-BE" sz="1100" b="1" dirty="0"/>
          </a:p>
          <a:p>
            <a:r>
              <a:rPr lang="fr-BE" sz="1100" dirty="0" smtClean="0"/>
              <a:t>Cette </a:t>
            </a:r>
            <a:r>
              <a:rPr lang="fr-BE" sz="1100" dirty="0"/>
              <a:t>église baroque, construite entre 1735 et 1748 par l'architecte Nasoni, domine la rue commerçante du même nom. Elle est surplombée par la </a:t>
            </a:r>
            <a:r>
              <a:rPr lang="fr-BE" sz="1100" b="1" dirty="0"/>
              <a:t>tour</a:t>
            </a:r>
            <a:r>
              <a:rPr lang="fr-BE" sz="1100" dirty="0"/>
              <a:t> haute de plus de 75 m, monument le plus caractéristique de Porto, qui servait autrefois d'amer aux bateaux. De son sommet s'ouvre un </a:t>
            </a:r>
            <a:r>
              <a:rPr lang="fr-BE" sz="1100" b="1" dirty="0"/>
              <a:t>panorama</a:t>
            </a:r>
            <a:r>
              <a:rPr lang="fr-BE" sz="1100" dirty="0"/>
              <a:t> étendu sur la ville, la cathédrale, le Douro et les chais.</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16" y="6277283"/>
            <a:ext cx="5906649" cy="1967125"/>
          </a:xfrm>
          <a:prstGeom prst="rect">
            <a:avLst/>
          </a:prstGeom>
        </p:spPr>
      </p:pic>
    </p:spTree>
    <p:extLst>
      <p:ext uri="{BB962C8B-B14F-4D97-AF65-F5344CB8AC3E}">
        <p14:creationId xmlns:p14="http://schemas.microsoft.com/office/powerpoint/2010/main" val="26497062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E0D82E2B-1F72-46FB-A825-F49399744D41}" type="slidenum">
              <a:rPr lang="fr-BE" smtClean="0"/>
              <a:t>9</a:t>
            </a:fld>
            <a:endParaRPr lang="fr-BE"/>
          </a:p>
        </p:txBody>
      </p:sp>
      <p:sp>
        <p:nvSpPr>
          <p:cNvPr id="11" name="ZoneTexte 10"/>
          <p:cNvSpPr txBox="1"/>
          <p:nvPr/>
        </p:nvSpPr>
        <p:spPr>
          <a:xfrm>
            <a:off x="548680" y="395536"/>
            <a:ext cx="5760640" cy="938719"/>
          </a:xfrm>
          <a:prstGeom prst="rect">
            <a:avLst/>
          </a:prstGeom>
          <a:noFill/>
        </p:spPr>
        <p:txBody>
          <a:bodyPr wrap="square" rtlCol="0">
            <a:spAutoFit/>
          </a:bodyPr>
          <a:lstStyle/>
          <a:p>
            <a:r>
              <a:rPr lang="fr-BE" sz="1100" b="1" i="1" dirty="0" smtClean="0"/>
              <a:t>La Gare </a:t>
            </a:r>
            <a:r>
              <a:rPr lang="fr-BE" sz="1100" b="1" i="1" dirty="0"/>
              <a:t>de São Bento</a:t>
            </a:r>
            <a:endParaRPr lang="fr-BE" sz="1100" b="1" dirty="0"/>
          </a:p>
          <a:p>
            <a:r>
              <a:rPr lang="fr-BE" sz="1100" dirty="0" smtClean="0"/>
              <a:t>Les </a:t>
            </a:r>
            <a:r>
              <a:rPr lang="fr-BE" sz="1100" dirty="0"/>
              <a:t>trains pour le Minho et le Douro partent de cette gare depuis 1896. On remarque les murs de la salle des Pas perdus plaqués d'azulejos peints en 1930 par Jorge </a:t>
            </a:r>
            <a:r>
              <a:rPr lang="fr-BE" sz="1100" dirty="0" err="1"/>
              <a:t>Colaço</a:t>
            </a:r>
            <a:r>
              <a:rPr lang="fr-BE" sz="1100" dirty="0"/>
              <a:t>. Les scènes représentées évoquent la vie traditionnelle dans le nord du Portugal ainsi que de grands épisodes de l'histoire du pays.</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64" y="1569710"/>
            <a:ext cx="3142404" cy="2786265"/>
          </a:xfrm>
          <a:prstGeom prst="rect">
            <a:avLst/>
          </a:prstGeom>
        </p:spPr>
      </p:pic>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8779" y="1979712"/>
            <a:ext cx="3030541" cy="2088232"/>
          </a:xfrm>
          <a:prstGeom prst="rect">
            <a:avLst/>
          </a:prstGeom>
        </p:spPr>
      </p:pic>
      <p:sp>
        <p:nvSpPr>
          <p:cNvPr id="14" name="ZoneTexte 13"/>
          <p:cNvSpPr txBox="1"/>
          <p:nvPr/>
        </p:nvSpPr>
        <p:spPr>
          <a:xfrm>
            <a:off x="548680" y="4644008"/>
            <a:ext cx="5760640" cy="1107996"/>
          </a:xfrm>
          <a:prstGeom prst="rect">
            <a:avLst/>
          </a:prstGeom>
          <a:noFill/>
        </p:spPr>
        <p:txBody>
          <a:bodyPr wrap="square" rtlCol="0">
            <a:spAutoFit/>
          </a:bodyPr>
          <a:lstStyle/>
          <a:p>
            <a:r>
              <a:rPr lang="fr-BE" sz="1100" b="1" i="1" dirty="0"/>
              <a:t>Praça da </a:t>
            </a:r>
            <a:r>
              <a:rPr lang="fr-BE" sz="1100" b="1" i="1" dirty="0" err="1"/>
              <a:t>Liberdade</a:t>
            </a:r>
            <a:r>
              <a:rPr lang="fr-BE" sz="1100" b="1" i="1" dirty="0"/>
              <a:t> et </a:t>
            </a:r>
            <a:r>
              <a:rPr lang="fr-BE" sz="1100" b="1" i="1" dirty="0" err="1"/>
              <a:t>praça</a:t>
            </a:r>
            <a:r>
              <a:rPr lang="fr-BE" sz="1100" b="1" i="1" dirty="0"/>
              <a:t> do Général Humberto Delgado</a:t>
            </a:r>
            <a:endParaRPr lang="fr-BE" sz="1100" dirty="0"/>
          </a:p>
          <a:p>
            <a:r>
              <a:rPr lang="fr-BE" sz="1100" dirty="0"/>
              <a:t>Situées au centre de la ville, cette place et cette avenue forment un vaste espace ouvert dominé par l'hôtel de ville. Autour, des rues commerçantes déploient leur animation comme la rue </a:t>
            </a:r>
            <a:r>
              <a:rPr lang="fr-BE" sz="1100" b="1" dirty="0"/>
              <a:t>Santa Catarina</a:t>
            </a:r>
            <a:r>
              <a:rPr lang="fr-BE" sz="1100" dirty="0"/>
              <a:t> (piétonne), où se trouvent les boutiques les plus élégantes ainsi que le célèbre café </a:t>
            </a:r>
            <a:r>
              <a:rPr lang="fr-BE" sz="1100" dirty="0" err="1"/>
              <a:t>Magestic</a:t>
            </a:r>
            <a:r>
              <a:rPr lang="fr-BE" sz="1100" dirty="0"/>
              <a:t>. Le </a:t>
            </a:r>
            <a:r>
              <a:rPr lang="fr-BE" sz="1100" b="1" dirty="0"/>
              <a:t>marché municipal</a:t>
            </a:r>
            <a:r>
              <a:rPr lang="fr-BE" sz="1100" dirty="0"/>
              <a:t> de </a:t>
            </a:r>
            <a:r>
              <a:rPr lang="fr-BE" sz="1100" dirty="0" err="1"/>
              <a:t>Bolhão</a:t>
            </a:r>
            <a:r>
              <a:rPr lang="fr-BE" sz="1100" dirty="0"/>
              <a:t> entre les rues de Fernandes et de Formosa est très pittoresque par son animation sur deux niveaux.</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736" y="5869265"/>
            <a:ext cx="4811772" cy="2591167"/>
          </a:xfrm>
          <a:prstGeom prst="rect">
            <a:avLst/>
          </a:prstGeom>
        </p:spPr>
      </p:pic>
    </p:spTree>
    <p:extLst>
      <p:ext uri="{BB962C8B-B14F-4D97-AF65-F5344CB8AC3E}">
        <p14:creationId xmlns:p14="http://schemas.microsoft.com/office/powerpoint/2010/main" val="2316337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12156</TotalTime>
  <Words>1536</Words>
  <Application>Microsoft Office PowerPoint</Application>
  <PresentationFormat>Affichage à l'écran (4:3)</PresentationFormat>
  <Paragraphs>262</Paragraphs>
  <Slides>27</Slides>
  <Notes>2</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27</vt:i4>
      </vt:variant>
    </vt:vector>
  </HeadingPairs>
  <TitlesOfParts>
    <vt:vector size="31" baseType="lpstr">
      <vt:lpstr>Arial</vt:lpstr>
      <vt:lpstr>Calibri</vt:lpstr>
      <vt:lpstr>ImperialStd-Heavy</vt:lpstr>
      <vt:lpstr>Thème Office</vt:lpstr>
      <vt:lpstr>CROISIERE SUR LE DOURO</vt:lpstr>
      <vt:lpstr>Présentation PowerPoint</vt:lpstr>
      <vt:lpstr>1ER Jour                                          Vendredi 23 août 2019                                                        BRUXELLES – PORTO</vt:lpstr>
      <vt:lpstr> </vt:lpstr>
      <vt:lpstr>2ème Jour                                          Samedi 24 août 2019                                                                 PORTO - REGUA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3ème Jour                               Dimanche 25 août 2019                                    REGUA – PINHAO – VEGA DE TERON (Espagne)</vt:lpstr>
      <vt:lpstr>Présentation PowerPoint</vt:lpstr>
      <vt:lpstr>Présentation PowerPoint</vt:lpstr>
      <vt:lpstr>Présentation PowerPoint</vt:lpstr>
      <vt:lpstr>Présentation PowerPoint</vt:lpstr>
      <vt:lpstr>4ème Jour                               Lundi 26 août 2019                                              VEGA DE TERON – BARCA D’ALVA</vt:lpstr>
      <vt:lpstr>Présentation PowerPoint</vt:lpstr>
      <vt:lpstr>Présentation PowerPoint</vt:lpstr>
      <vt:lpstr>Présentation PowerPoint</vt:lpstr>
      <vt:lpstr>Présentation PowerPoint</vt:lpstr>
      <vt:lpstr>5ème Jour                               Mardi 27 août 2019                               BARCA D’ALVA – FERRADOSA – FOLGOSA - LEVERINHO</vt:lpstr>
      <vt:lpstr>Présentation PowerPoint</vt:lpstr>
      <vt:lpstr>6ème Jour                               Mercredi 28 août 2019                                                      LEVERINHO - PORTO</vt:lpstr>
      <vt:lpstr>RESUME DU PROGRAMME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Bernard</dc:creator>
  <cp:lastModifiedBy>Jacques Guilmot</cp:lastModifiedBy>
  <cp:revision>389</cp:revision>
  <cp:lastPrinted>2017-08-21T13:52:19Z</cp:lastPrinted>
  <dcterms:created xsi:type="dcterms:W3CDTF">2015-09-16T20:12:50Z</dcterms:created>
  <dcterms:modified xsi:type="dcterms:W3CDTF">2019-12-12T11:23:36Z</dcterms:modified>
</cp:coreProperties>
</file>